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6" r:id="rId11"/>
    <p:sldId id="265" r:id="rId12"/>
    <p:sldId id="267" r:id="rId13"/>
    <p:sldId id="268" r:id="rId14"/>
    <p:sldId id="269" r:id="rId15"/>
    <p:sldId id="113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1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6E52D81-3E7C-4FCC-97C2-D4914F1EBF62}" type="datetimeFigureOut">
              <a:rPr lang="pl-PL" smtClean="0"/>
              <a:t>23.02.2024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4D550BF-7035-47B3-BC55-805653286470}" type="slidenum">
              <a:rPr lang="pl-PL" smtClean="0"/>
              <a:t>‹#›</a:t>
            </a:fld>
            <a:endParaRPr lang="pl-PL"/>
          </a:p>
        </p:txBody>
      </p:sp>
    </p:spTree>
    <p:extLst>
      <p:ext uri="{BB962C8B-B14F-4D97-AF65-F5344CB8AC3E}">
        <p14:creationId xmlns:p14="http://schemas.microsoft.com/office/powerpoint/2010/main" val="250192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E52D81-3E7C-4FCC-97C2-D4914F1EBF62}" type="datetimeFigureOut">
              <a:rPr lang="pl-PL" smtClean="0"/>
              <a:t>23.02.2024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4D550BF-7035-47B3-BC55-805653286470}" type="slidenum">
              <a:rPr lang="pl-PL" smtClean="0"/>
              <a:t>‹#›</a:t>
            </a:fld>
            <a:endParaRPr lang="pl-PL"/>
          </a:p>
        </p:txBody>
      </p:sp>
    </p:spTree>
    <p:extLst>
      <p:ext uri="{BB962C8B-B14F-4D97-AF65-F5344CB8AC3E}">
        <p14:creationId xmlns:p14="http://schemas.microsoft.com/office/powerpoint/2010/main" val="75348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E52D81-3E7C-4FCC-97C2-D4914F1EBF62}" type="datetimeFigureOut">
              <a:rPr lang="pl-PL" smtClean="0"/>
              <a:t>23.02.2024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4D550BF-7035-47B3-BC55-805653286470}" type="slidenum">
              <a:rPr lang="pl-PL" smtClean="0"/>
              <a:t>‹#›</a:t>
            </a:fld>
            <a:endParaRPr lang="pl-PL"/>
          </a:p>
        </p:txBody>
      </p:sp>
    </p:spTree>
    <p:extLst>
      <p:ext uri="{BB962C8B-B14F-4D97-AF65-F5344CB8AC3E}">
        <p14:creationId xmlns:p14="http://schemas.microsoft.com/office/powerpoint/2010/main" val="309903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6062796" cy="1325563"/>
          </a:xfrm>
        </p:spPr>
        <p:txBody>
          <a:bodyPr/>
          <a:lstStyle>
            <a:lvl1pPr algn="l">
              <a:defRPr/>
            </a:lvl1pPr>
          </a:lstStyle>
          <a:p>
            <a:r>
              <a:rPr lang="pl-PL" dirty="0"/>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p:txBody>
          <a:bodyPr/>
          <a:lstStyle/>
          <a:p>
            <a:fld id="{C6E52D81-3E7C-4FCC-97C2-D4914F1EBF62}" type="datetimeFigureOut">
              <a:rPr lang="pl-PL" smtClean="0"/>
              <a:t>23.02.2024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4D550BF-7035-47B3-BC55-805653286470}" type="slidenum">
              <a:rPr lang="pl-PL" smtClean="0"/>
              <a:t>‹#›</a:t>
            </a:fld>
            <a:endParaRPr lang="pl-PL"/>
          </a:p>
        </p:txBody>
      </p:sp>
      <p:pic>
        <p:nvPicPr>
          <p:cNvPr id="7" name="Obraz 6">
            <a:extLst>
              <a:ext uri="{FF2B5EF4-FFF2-40B4-BE49-F238E27FC236}">
                <a16:creationId xmlns:a16="http://schemas.microsoft.com/office/drawing/2014/main" id="{DA462702-0279-978A-80C7-EA1BE8B005D2}"/>
              </a:ext>
            </a:extLst>
          </p:cNvPr>
          <p:cNvPicPr>
            <a:picLocks noChangeAspect="1"/>
          </p:cNvPicPr>
          <p:nvPr userDrawn="1"/>
        </p:nvPicPr>
        <p:blipFill>
          <a:blip r:embed="rId2"/>
          <a:stretch>
            <a:fillRect/>
          </a:stretch>
        </p:blipFill>
        <p:spPr>
          <a:xfrm>
            <a:off x="6691446" y="382502"/>
            <a:ext cx="2152075" cy="902286"/>
          </a:xfrm>
          <a:prstGeom prst="rect">
            <a:avLst/>
          </a:prstGeom>
        </p:spPr>
      </p:pic>
    </p:spTree>
    <p:extLst>
      <p:ext uri="{BB962C8B-B14F-4D97-AF65-F5344CB8AC3E}">
        <p14:creationId xmlns:p14="http://schemas.microsoft.com/office/powerpoint/2010/main" val="393988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6E52D81-3E7C-4FCC-97C2-D4914F1EBF62}" type="datetimeFigureOut">
              <a:rPr lang="pl-PL" smtClean="0"/>
              <a:t>23.02.2024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4D550BF-7035-47B3-BC55-805653286470}" type="slidenum">
              <a:rPr lang="pl-PL" smtClean="0"/>
              <a:t>‹#›</a:t>
            </a:fld>
            <a:endParaRPr lang="pl-PL"/>
          </a:p>
        </p:txBody>
      </p:sp>
    </p:spTree>
    <p:extLst>
      <p:ext uri="{BB962C8B-B14F-4D97-AF65-F5344CB8AC3E}">
        <p14:creationId xmlns:p14="http://schemas.microsoft.com/office/powerpoint/2010/main" val="194843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6131622" cy="1325563"/>
          </a:xfrm>
        </p:spPr>
        <p:txBody>
          <a:bodyPr/>
          <a:lstStyle/>
          <a:p>
            <a:r>
              <a:rPr lang="pl-PL" dirty="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6E52D81-3E7C-4FCC-97C2-D4914F1EBF62}" type="datetimeFigureOut">
              <a:rPr lang="pl-PL" smtClean="0"/>
              <a:t>23.02.2024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4D550BF-7035-47B3-BC55-805653286470}" type="slidenum">
              <a:rPr lang="pl-PL" smtClean="0"/>
              <a:t>‹#›</a:t>
            </a:fld>
            <a:endParaRPr lang="pl-PL"/>
          </a:p>
        </p:txBody>
      </p:sp>
      <p:pic>
        <p:nvPicPr>
          <p:cNvPr id="8" name="Obraz 7">
            <a:extLst>
              <a:ext uri="{FF2B5EF4-FFF2-40B4-BE49-F238E27FC236}">
                <a16:creationId xmlns:a16="http://schemas.microsoft.com/office/drawing/2014/main" id="{74B550D3-F012-5546-780C-BF7D1155CF38}"/>
              </a:ext>
            </a:extLst>
          </p:cNvPr>
          <p:cNvPicPr>
            <a:picLocks noChangeAspect="1"/>
          </p:cNvPicPr>
          <p:nvPr userDrawn="1"/>
        </p:nvPicPr>
        <p:blipFill>
          <a:blip r:embed="rId2"/>
          <a:stretch>
            <a:fillRect/>
          </a:stretch>
        </p:blipFill>
        <p:spPr>
          <a:xfrm>
            <a:off x="6760272" y="340715"/>
            <a:ext cx="2152075" cy="902286"/>
          </a:xfrm>
          <a:prstGeom prst="rect">
            <a:avLst/>
          </a:prstGeom>
        </p:spPr>
      </p:pic>
    </p:spTree>
    <p:extLst>
      <p:ext uri="{BB962C8B-B14F-4D97-AF65-F5344CB8AC3E}">
        <p14:creationId xmlns:p14="http://schemas.microsoft.com/office/powerpoint/2010/main" val="54655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5721798" cy="1325563"/>
          </a:xfrm>
        </p:spPr>
        <p:txBody>
          <a:bodyPr/>
          <a:lstStyle/>
          <a:p>
            <a:r>
              <a:rPr lang="pl-PL" dirty="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6E52D81-3E7C-4FCC-97C2-D4914F1EBF62}" type="datetimeFigureOut">
              <a:rPr lang="pl-PL" smtClean="0"/>
              <a:t>23.02.2024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4D550BF-7035-47B3-BC55-805653286470}" type="slidenum">
              <a:rPr lang="pl-PL" smtClean="0"/>
              <a:t>‹#›</a:t>
            </a:fld>
            <a:endParaRPr lang="pl-PL"/>
          </a:p>
        </p:txBody>
      </p:sp>
      <p:pic>
        <p:nvPicPr>
          <p:cNvPr id="10" name="Obraz 9">
            <a:extLst>
              <a:ext uri="{FF2B5EF4-FFF2-40B4-BE49-F238E27FC236}">
                <a16:creationId xmlns:a16="http://schemas.microsoft.com/office/drawing/2014/main" id="{41BE9292-2754-0E74-8AA0-C9E238AD6047}"/>
              </a:ext>
            </a:extLst>
          </p:cNvPr>
          <p:cNvPicPr>
            <a:picLocks noChangeAspect="1"/>
          </p:cNvPicPr>
          <p:nvPr userDrawn="1"/>
        </p:nvPicPr>
        <p:blipFill>
          <a:blip r:embed="rId2"/>
          <a:stretch>
            <a:fillRect/>
          </a:stretch>
        </p:blipFill>
        <p:spPr>
          <a:xfrm>
            <a:off x="6410612" y="572002"/>
            <a:ext cx="2152075" cy="902286"/>
          </a:xfrm>
          <a:prstGeom prst="rect">
            <a:avLst/>
          </a:prstGeom>
        </p:spPr>
      </p:pic>
    </p:spTree>
    <p:extLst>
      <p:ext uri="{BB962C8B-B14F-4D97-AF65-F5344CB8AC3E}">
        <p14:creationId xmlns:p14="http://schemas.microsoft.com/office/powerpoint/2010/main" val="377091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5993970" cy="1325563"/>
          </a:xfrm>
        </p:spPr>
        <p:txBody>
          <a:bodyPr/>
          <a:lstStyle/>
          <a:p>
            <a:r>
              <a:rPr lang="pl-PL" dirty="0"/>
              <a:t>KLIKNIJ, ABY EDYTOWAĆ STYL</a:t>
            </a:r>
            <a:endParaRPr lang="en-US" dirty="0"/>
          </a:p>
        </p:txBody>
      </p:sp>
      <p:sp>
        <p:nvSpPr>
          <p:cNvPr id="3" name="Date Placeholder 2"/>
          <p:cNvSpPr>
            <a:spLocks noGrp="1"/>
          </p:cNvSpPr>
          <p:nvPr>
            <p:ph type="dt" sz="half" idx="10"/>
          </p:nvPr>
        </p:nvSpPr>
        <p:spPr/>
        <p:txBody>
          <a:bodyPr/>
          <a:lstStyle/>
          <a:p>
            <a:fld id="{C6E52D81-3E7C-4FCC-97C2-D4914F1EBF62}" type="datetimeFigureOut">
              <a:rPr lang="pl-PL" smtClean="0"/>
              <a:t>23.02.2024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4D550BF-7035-47B3-BC55-805653286470}" type="slidenum">
              <a:rPr lang="pl-PL" smtClean="0"/>
              <a:t>‹#›</a:t>
            </a:fld>
            <a:endParaRPr lang="pl-PL"/>
          </a:p>
        </p:txBody>
      </p:sp>
      <p:pic>
        <p:nvPicPr>
          <p:cNvPr id="6" name="Obraz 5">
            <a:extLst>
              <a:ext uri="{FF2B5EF4-FFF2-40B4-BE49-F238E27FC236}">
                <a16:creationId xmlns:a16="http://schemas.microsoft.com/office/drawing/2014/main" id="{24F34283-5EC2-E468-DF8B-DD2E937016F5}"/>
              </a:ext>
            </a:extLst>
          </p:cNvPr>
          <p:cNvPicPr>
            <a:picLocks noChangeAspect="1"/>
          </p:cNvPicPr>
          <p:nvPr userDrawn="1"/>
        </p:nvPicPr>
        <p:blipFill>
          <a:blip r:embed="rId2"/>
          <a:stretch>
            <a:fillRect/>
          </a:stretch>
        </p:blipFill>
        <p:spPr>
          <a:xfrm>
            <a:off x="6622620" y="365126"/>
            <a:ext cx="2152075" cy="902286"/>
          </a:xfrm>
          <a:prstGeom prst="rect">
            <a:avLst/>
          </a:prstGeom>
        </p:spPr>
      </p:pic>
    </p:spTree>
    <p:extLst>
      <p:ext uri="{BB962C8B-B14F-4D97-AF65-F5344CB8AC3E}">
        <p14:creationId xmlns:p14="http://schemas.microsoft.com/office/powerpoint/2010/main" val="17470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52D81-3E7C-4FCC-97C2-D4914F1EBF62}" type="datetimeFigureOut">
              <a:rPr lang="pl-PL" smtClean="0"/>
              <a:t>23.02.2024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4D550BF-7035-47B3-BC55-805653286470}" type="slidenum">
              <a:rPr lang="pl-PL" smtClean="0"/>
              <a:t>‹#›</a:t>
            </a:fld>
            <a:endParaRPr lang="pl-PL"/>
          </a:p>
        </p:txBody>
      </p:sp>
      <p:pic>
        <p:nvPicPr>
          <p:cNvPr id="5" name="Obraz 4">
            <a:extLst>
              <a:ext uri="{FF2B5EF4-FFF2-40B4-BE49-F238E27FC236}">
                <a16:creationId xmlns:a16="http://schemas.microsoft.com/office/drawing/2014/main" id="{6F5CA95C-581B-3F2F-601C-3969B4FB3606}"/>
              </a:ext>
            </a:extLst>
          </p:cNvPr>
          <p:cNvPicPr>
            <a:picLocks noChangeAspect="1"/>
          </p:cNvPicPr>
          <p:nvPr userDrawn="1"/>
        </p:nvPicPr>
        <p:blipFill>
          <a:blip r:embed="rId2"/>
          <a:stretch>
            <a:fillRect/>
          </a:stretch>
        </p:blipFill>
        <p:spPr>
          <a:xfrm>
            <a:off x="6593123" y="362476"/>
            <a:ext cx="2152075" cy="902286"/>
          </a:xfrm>
          <a:prstGeom prst="rect">
            <a:avLst/>
          </a:prstGeom>
        </p:spPr>
      </p:pic>
    </p:spTree>
    <p:extLst>
      <p:ext uri="{BB962C8B-B14F-4D97-AF65-F5344CB8AC3E}">
        <p14:creationId xmlns:p14="http://schemas.microsoft.com/office/powerpoint/2010/main" val="32357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6E52D81-3E7C-4FCC-97C2-D4914F1EBF62}" type="datetimeFigureOut">
              <a:rPr lang="pl-PL" smtClean="0"/>
              <a:t>23.02.2024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4D550BF-7035-47B3-BC55-805653286470}" type="slidenum">
              <a:rPr lang="pl-PL" smtClean="0"/>
              <a:t>‹#›</a:t>
            </a:fld>
            <a:endParaRPr lang="pl-PL"/>
          </a:p>
        </p:txBody>
      </p:sp>
    </p:spTree>
    <p:extLst>
      <p:ext uri="{BB962C8B-B14F-4D97-AF65-F5344CB8AC3E}">
        <p14:creationId xmlns:p14="http://schemas.microsoft.com/office/powerpoint/2010/main" val="285474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6E52D81-3E7C-4FCC-97C2-D4914F1EBF62}" type="datetimeFigureOut">
              <a:rPr lang="pl-PL" smtClean="0"/>
              <a:t>23.02.2024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4D550BF-7035-47B3-BC55-805653286470}" type="slidenum">
              <a:rPr lang="pl-PL" smtClean="0"/>
              <a:t>‹#›</a:t>
            </a:fld>
            <a:endParaRPr lang="pl-PL"/>
          </a:p>
        </p:txBody>
      </p:sp>
    </p:spTree>
    <p:extLst>
      <p:ext uri="{BB962C8B-B14F-4D97-AF65-F5344CB8AC3E}">
        <p14:creationId xmlns:p14="http://schemas.microsoft.com/office/powerpoint/2010/main" val="273014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6003803" cy="1325563"/>
          </a:xfrm>
          <a:prstGeom prst="rect">
            <a:avLst/>
          </a:prstGeom>
        </p:spPr>
        <p:txBody>
          <a:bodyPr vert="horz" lIns="91440" tIns="45720" rIns="91440" bIns="45720" rtlCol="0" anchor="ctr">
            <a:normAutofit/>
          </a:bodyPr>
          <a:lstStyle/>
          <a:p>
            <a:r>
              <a:rPr lang="pl-PL" dirty="0"/>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52D81-3E7C-4FCC-97C2-D4914F1EBF62}" type="datetimeFigureOut">
              <a:rPr lang="pl-PL" smtClean="0"/>
              <a:t>23.02.2024</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550BF-7035-47B3-BC55-805653286470}" type="slidenum">
              <a:rPr lang="pl-PL" smtClean="0"/>
              <a:t>‹#›</a:t>
            </a:fld>
            <a:endParaRPr lang="pl-PL"/>
          </a:p>
        </p:txBody>
      </p:sp>
      <p:pic>
        <p:nvPicPr>
          <p:cNvPr id="7" name="Obraz 6">
            <a:extLst>
              <a:ext uri="{FF2B5EF4-FFF2-40B4-BE49-F238E27FC236}">
                <a16:creationId xmlns:a16="http://schemas.microsoft.com/office/drawing/2014/main" id="{48D1A252-E728-B627-826C-0199466A4FEE}"/>
              </a:ext>
            </a:extLst>
          </p:cNvPr>
          <p:cNvPicPr>
            <a:picLocks noChangeAspect="1"/>
          </p:cNvPicPr>
          <p:nvPr userDrawn="1"/>
        </p:nvPicPr>
        <p:blipFill>
          <a:blip r:embed="rId13"/>
          <a:stretch>
            <a:fillRect/>
          </a:stretch>
        </p:blipFill>
        <p:spPr>
          <a:xfrm>
            <a:off x="6632453" y="404728"/>
            <a:ext cx="2152075" cy="902286"/>
          </a:xfrm>
          <a:prstGeom prst="rect">
            <a:avLst/>
          </a:prstGeom>
        </p:spPr>
      </p:pic>
    </p:spTree>
    <p:extLst>
      <p:ext uri="{BB962C8B-B14F-4D97-AF65-F5344CB8AC3E}">
        <p14:creationId xmlns:p14="http://schemas.microsoft.com/office/powerpoint/2010/main" val="850879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200" b="1" kern="1200">
          <a:solidFill>
            <a:schemeClr val="accent1">
              <a:lumMod val="75000"/>
            </a:schemeClr>
          </a:solidFill>
          <a:latin typeface="Lato" panose="020F0502020204030203" pitchFamily="34" charset="-18"/>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18"/>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18"/>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18"/>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18"/>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821EFA-A5FE-1804-6F60-38EA9C757FF4}"/>
              </a:ext>
            </a:extLst>
          </p:cNvPr>
          <p:cNvSpPr>
            <a:spLocks noGrp="1"/>
          </p:cNvSpPr>
          <p:nvPr>
            <p:ph type="ctrTitle"/>
          </p:nvPr>
        </p:nvSpPr>
        <p:spPr>
          <a:xfrm>
            <a:off x="685800" y="1739348"/>
            <a:ext cx="7772400" cy="2883452"/>
          </a:xfrm>
        </p:spPr>
        <p:txBody>
          <a:bodyPr>
            <a:normAutofit/>
          </a:bodyPr>
          <a:lstStyle/>
          <a:p>
            <a:r>
              <a:rPr lang="pl-PL" sz="3600" dirty="0">
                <a:solidFill>
                  <a:schemeClr val="accent1"/>
                </a:solidFill>
              </a:rPr>
              <a:t>Wyniki badania</a:t>
            </a:r>
            <a:br>
              <a:rPr lang="pl-PL" sz="3600" dirty="0">
                <a:solidFill>
                  <a:schemeClr val="accent1"/>
                </a:solidFill>
              </a:rPr>
            </a:br>
            <a:br>
              <a:rPr lang="pl-PL" sz="3600" dirty="0">
                <a:solidFill>
                  <a:schemeClr val="accent1"/>
                </a:solidFill>
              </a:rPr>
            </a:br>
            <a:r>
              <a:rPr lang="pl-PL" sz="3600" i="1" dirty="0">
                <a:solidFill>
                  <a:schemeClr val="accent1"/>
                </a:solidFill>
              </a:rPr>
              <a:t>Diagnoza oczekiwań </a:t>
            </a:r>
            <a:br>
              <a:rPr lang="pl-PL" sz="3600" i="1" dirty="0">
                <a:solidFill>
                  <a:schemeClr val="accent1"/>
                </a:solidFill>
              </a:rPr>
            </a:br>
            <a:r>
              <a:rPr lang="pl-PL" sz="3600" i="1" dirty="0">
                <a:solidFill>
                  <a:schemeClr val="accent1"/>
                </a:solidFill>
              </a:rPr>
              <a:t>gdańskich organizacji</a:t>
            </a:r>
            <a:br>
              <a:rPr lang="pl-PL" sz="3600" i="1" dirty="0">
                <a:solidFill>
                  <a:schemeClr val="accent1"/>
                </a:solidFill>
              </a:rPr>
            </a:br>
            <a:r>
              <a:rPr lang="pl-PL" sz="3600" i="1" dirty="0">
                <a:solidFill>
                  <a:schemeClr val="accent1"/>
                </a:solidFill>
              </a:rPr>
              <a:t> wobec GROP 2022-2024</a:t>
            </a:r>
            <a:endParaRPr lang="pl-PL" sz="3600" i="1" dirty="0">
              <a:latin typeface="Lato" panose="020F0502020204030203" pitchFamily="34" charset="-18"/>
            </a:endParaRPr>
          </a:p>
        </p:txBody>
      </p:sp>
      <p:sp>
        <p:nvSpPr>
          <p:cNvPr id="6" name="Podtytuł 5">
            <a:extLst>
              <a:ext uri="{FF2B5EF4-FFF2-40B4-BE49-F238E27FC236}">
                <a16:creationId xmlns:a16="http://schemas.microsoft.com/office/drawing/2014/main" id="{89019449-86A0-B836-C255-9E82E2F19DAD}"/>
              </a:ext>
            </a:extLst>
          </p:cNvPr>
          <p:cNvSpPr>
            <a:spLocks noGrp="1"/>
          </p:cNvSpPr>
          <p:nvPr>
            <p:ph type="subTitle" idx="1"/>
          </p:nvPr>
        </p:nvSpPr>
        <p:spPr>
          <a:xfrm>
            <a:off x="1143000" y="5989638"/>
            <a:ext cx="6858000" cy="522701"/>
          </a:xfrm>
        </p:spPr>
        <p:txBody>
          <a:bodyPr/>
          <a:lstStyle/>
          <a:p>
            <a:r>
              <a:rPr lang="pl-PL" dirty="0"/>
              <a:t>Gdańsk, 24.02.2024</a:t>
            </a:r>
          </a:p>
        </p:txBody>
      </p:sp>
    </p:spTree>
    <p:extLst>
      <p:ext uri="{BB962C8B-B14F-4D97-AF65-F5344CB8AC3E}">
        <p14:creationId xmlns:p14="http://schemas.microsoft.com/office/powerpoint/2010/main" val="361137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5920A-74B2-FF44-81BF-4B992255057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E572312-2F63-C450-CF7C-253FC029EBA7}"/>
              </a:ext>
            </a:extLst>
          </p:cNvPr>
          <p:cNvSpPr>
            <a:spLocks noGrp="1"/>
          </p:cNvSpPr>
          <p:nvPr>
            <p:ph type="title"/>
          </p:nvPr>
        </p:nvSpPr>
        <p:spPr>
          <a:xfrm>
            <a:off x="337930" y="0"/>
            <a:ext cx="6062796" cy="1325563"/>
          </a:xfrm>
        </p:spPr>
        <p:txBody>
          <a:bodyPr/>
          <a:lstStyle/>
          <a:p>
            <a:r>
              <a:rPr lang="pl-PL" dirty="0"/>
              <a:t>WYZWANIA</a:t>
            </a:r>
          </a:p>
        </p:txBody>
      </p:sp>
      <p:sp>
        <p:nvSpPr>
          <p:cNvPr id="3" name="Symbol zastępczy zawartości 2">
            <a:extLst>
              <a:ext uri="{FF2B5EF4-FFF2-40B4-BE49-F238E27FC236}">
                <a16:creationId xmlns:a16="http://schemas.microsoft.com/office/drawing/2014/main" id="{9F45A024-F989-CC21-AF9F-9B8BE2E22C6E}"/>
              </a:ext>
            </a:extLst>
          </p:cNvPr>
          <p:cNvSpPr>
            <a:spLocks noGrp="1"/>
          </p:cNvSpPr>
          <p:nvPr>
            <p:ph idx="1"/>
          </p:nvPr>
        </p:nvSpPr>
        <p:spPr>
          <a:xfrm>
            <a:off x="337930" y="1103243"/>
            <a:ext cx="8488018" cy="5605669"/>
          </a:xfrm>
        </p:spPr>
        <p:txBody>
          <a:bodyPr>
            <a:normAutofit fontScale="92500" lnSpcReduction="10000"/>
          </a:bodyPr>
          <a:lstStyle/>
          <a:p>
            <a:pPr marL="0" indent="0">
              <a:lnSpc>
                <a:spcPct val="120000"/>
              </a:lnSpc>
              <a:spcBef>
                <a:spcPts val="0"/>
              </a:spcBef>
              <a:buNone/>
            </a:pPr>
            <a:r>
              <a:rPr lang="pl-PL" sz="1800" b="1" kern="100" dirty="0">
                <a:solidFill>
                  <a:schemeClr val="accent1"/>
                </a:solidFill>
                <a:effectLst/>
                <a:latin typeface="Lato" panose="020F0502020204030203" pitchFamily="34" charset="-18"/>
                <a:ea typeface="Calibri" panose="020F0502020204030204" pitchFamily="34" charset="0"/>
                <a:cs typeface="Calibri" panose="020F0502020204030204" pitchFamily="34" charset="0"/>
              </a:rPr>
              <a:t>SYSTEM POLITYCZNO-PRAWNY:</a:t>
            </a:r>
            <a:endParaRPr lang="pl-PL"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a typeface="Calibri" panose="020F0502020204030204" pitchFamily="34" charset="0"/>
                <a:cs typeface="Calibri" panose="020F0502020204030204" pitchFamily="34" charset="0"/>
              </a:rPr>
              <a:t>B</a:t>
            </a:r>
            <a:r>
              <a:rPr lang="pl-PL" sz="1800" kern="100" dirty="0">
                <a:effectLst/>
                <a:latin typeface="Lato" panose="020F0502020204030203" pitchFamily="34" charset="-18"/>
                <a:ea typeface="Calibri" panose="020F0502020204030204" pitchFamily="34" charset="0"/>
                <a:cs typeface="Calibri" panose="020F0502020204030204" pitchFamily="34" charset="0"/>
              </a:rPr>
              <a:t>iurokracja ogranicza możliwości działania, </a:t>
            </a:r>
            <a:r>
              <a:rPr lang="pl-PL" sz="1800" kern="100" dirty="0">
                <a:latin typeface="Calibri" panose="020F0502020204030204" pitchFamily="34" charset="0"/>
                <a:ea typeface="Calibri" panose="020F0502020204030204" pitchFamily="34" charset="0"/>
                <a:cs typeface="Times New Roman" panose="02020603050405020304" pitchFamily="18" charset="0"/>
              </a:rPr>
              <a:t> </a:t>
            </a:r>
            <a:r>
              <a:rPr lang="pl-PL" sz="1800" kern="100" dirty="0">
                <a:effectLst/>
                <a:latin typeface="Lato" panose="020F0502020204030203" pitchFamily="34" charset="-18"/>
                <a:ea typeface="Calibri" panose="020F0502020204030204" pitchFamily="34" charset="0"/>
                <a:cs typeface="Calibri" panose="020F0502020204030204" pitchFamily="34" charset="0"/>
              </a:rPr>
              <a:t>Biurokracja, mała elastyczność w działaniu projektowym, częste i uciążliwe kontrole</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Kryzys praw człowieka</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Bariery tworzone przez prawo</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Niepewność</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1800" b="1" kern="100" dirty="0">
                <a:solidFill>
                  <a:schemeClr val="accent1"/>
                </a:solidFill>
                <a:effectLst/>
                <a:latin typeface="Lato" panose="020F0502020204030203" pitchFamily="34" charset="-18"/>
                <a:ea typeface="Calibri" panose="020F0502020204030204" pitchFamily="34" charset="0"/>
                <a:cs typeface="Calibri" panose="020F0502020204030204" pitchFamily="34" charset="0"/>
              </a:rPr>
              <a:t>NIEWYSTARCZAJĄCE ZASOBY WŁASNE:</a:t>
            </a:r>
            <a:endParaRPr lang="pl-PL"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a typeface="Calibri" panose="020F0502020204030204" pitchFamily="34" charset="0"/>
                <a:cs typeface="Calibri" panose="020F0502020204030204" pitchFamily="34" charset="0"/>
              </a:rPr>
              <a:t>K</a:t>
            </a:r>
            <a:r>
              <a:rPr lang="pl-PL" sz="1800" kern="100" dirty="0">
                <a:effectLst/>
                <a:latin typeface="Lato" panose="020F0502020204030203" pitchFamily="34" charset="-18"/>
                <a:ea typeface="Calibri" panose="020F0502020204030204" pitchFamily="34" charset="0"/>
                <a:cs typeface="Calibri" panose="020F0502020204030204" pitchFamily="34" charset="0"/>
              </a:rPr>
              <a:t>sięgowość</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Deficyty w zasobach ludzkich, Rotacja pracowników, Brak rąk do pracy, Brakuje wolontariuszy, Niskie wynagrodzenia dla specjalistów</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Komunikacja między organizacjami, Nakładanie się wydarzeń, Brak koordynacji wydarzeń w kalendarzu</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Brak współpracy między NGO, Poszerzenie współpracy międzynarodowej</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Brak strategii finansowej i strategii działania</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Budowa domu wrażliwego, Mieszkalnictwo osób niepełnosprawnych</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Przetrwać z ofertą zajęć dla dzieci w okresie bez grantu miejskiego</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Zrobić badanie potrzeb i oczekiwań naszych członków</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1800" kern="100" dirty="0">
                <a:effectLst/>
                <a:latin typeface="Lato" panose="020F0502020204030203" pitchFamily="34" charset="-18"/>
                <a:ea typeface="Calibri" panose="020F0502020204030204" pitchFamily="34" charset="0"/>
                <a:cs typeface="Calibri" panose="020F0502020204030204" pitchFamily="34" charset="0"/>
              </a:rPr>
              <a:t>Wyprowadzić organizację z kłopotów związanych ze śmiercią prezesa</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pl-PL" sz="19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3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6A4719-543B-1BA8-5F3D-CA5CC703D417}"/>
              </a:ext>
            </a:extLst>
          </p:cNvPr>
          <p:cNvSpPr>
            <a:spLocks noGrp="1"/>
          </p:cNvSpPr>
          <p:nvPr>
            <p:ph type="title"/>
          </p:nvPr>
        </p:nvSpPr>
        <p:spPr>
          <a:xfrm>
            <a:off x="370232" y="0"/>
            <a:ext cx="6062796" cy="1325563"/>
          </a:xfrm>
        </p:spPr>
        <p:txBody>
          <a:bodyPr/>
          <a:lstStyle/>
          <a:p>
            <a:r>
              <a:rPr lang="pl-PL" dirty="0"/>
              <a:t>OCZEKIWANIA WOBEC GROP</a:t>
            </a:r>
          </a:p>
        </p:txBody>
      </p:sp>
      <p:sp>
        <p:nvSpPr>
          <p:cNvPr id="3" name="Symbol zastępczy zawartości 2">
            <a:extLst>
              <a:ext uri="{FF2B5EF4-FFF2-40B4-BE49-F238E27FC236}">
                <a16:creationId xmlns:a16="http://schemas.microsoft.com/office/drawing/2014/main" id="{90C53AA3-34FD-CD49-2AC1-851CDA1C6D98}"/>
              </a:ext>
            </a:extLst>
          </p:cNvPr>
          <p:cNvSpPr>
            <a:spLocks noGrp="1"/>
          </p:cNvSpPr>
          <p:nvPr>
            <p:ph idx="1"/>
          </p:nvPr>
        </p:nvSpPr>
        <p:spPr>
          <a:xfrm>
            <a:off x="268357" y="1325563"/>
            <a:ext cx="8488017" cy="5452924"/>
          </a:xfrm>
        </p:spPr>
        <p:txBody>
          <a:bodyPr>
            <a:normAutofit fontScale="92500"/>
          </a:bodyPr>
          <a:lstStyle/>
          <a:p>
            <a:pPr marL="0" indent="0">
              <a:lnSpc>
                <a:spcPct val="100000"/>
              </a:lnSpc>
              <a:buNone/>
            </a:pPr>
            <a:r>
              <a:rPr lang="pl-PL" sz="2400" kern="100" dirty="0">
                <a:effectLst/>
                <a:ea typeface="Calibri" panose="020F0502020204030204" pitchFamily="34" charset="0"/>
                <a:cs typeface="Times New Roman" panose="02020603050405020304" pitchFamily="18" charset="0"/>
              </a:rPr>
              <a:t>Czy, w jakim zakresie GROP może wesprzeć Twoją Organizację?</a:t>
            </a:r>
          </a:p>
          <a:p>
            <a:pPr marL="0" indent="0">
              <a:lnSpc>
                <a:spcPct val="110000"/>
              </a:lnSpc>
              <a:spcBef>
                <a:spcPts val="0"/>
              </a:spcBef>
              <a:spcAft>
                <a:spcPts val="800"/>
              </a:spcAft>
              <a:buNone/>
            </a:pPr>
            <a:endParaRPr lang="pl-PL" sz="2000" b="1" kern="100" dirty="0">
              <a:effectLst/>
              <a:ea typeface="Calibri" panose="020F0502020204030204" pitchFamily="34" charset="0"/>
              <a:cs typeface="Calibri" panose="020F0502020204030204" pitchFamily="34" charset="0"/>
            </a:endParaRPr>
          </a:p>
          <a:p>
            <a:pPr marL="0" indent="0">
              <a:lnSpc>
                <a:spcPct val="110000"/>
              </a:lnSpc>
              <a:spcBef>
                <a:spcPts val="0"/>
              </a:spcBef>
              <a:spcAft>
                <a:spcPts val="800"/>
              </a:spcAft>
              <a:buNone/>
            </a:pPr>
            <a:r>
              <a:rPr lang="pl-PL" sz="2400" b="1" kern="100" dirty="0">
                <a:solidFill>
                  <a:schemeClr val="accent1"/>
                </a:solidFill>
                <a:effectLst/>
                <a:ea typeface="Calibri" panose="020F0502020204030204" pitchFamily="34" charset="0"/>
                <a:cs typeface="Calibri" panose="020F0502020204030204" pitchFamily="34" charset="0"/>
              </a:rPr>
              <a:t>KOMUNIKACJA</a:t>
            </a:r>
            <a:endParaRPr lang="pl-PL" sz="2400" kern="100" dirty="0">
              <a:solidFill>
                <a:schemeClr val="accent1"/>
              </a:solidFill>
              <a:effectLst/>
              <a:ea typeface="Calibri" panose="020F0502020204030204" pitchFamily="34" charset="0"/>
              <a:cs typeface="Times New Roman" panose="02020603050405020304" pitchFamily="18" charset="0"/>
            </a:endParaRPr>
          </a:p>
          <a:p>
            <a:pPr marL="342900" lvl="0" indent="-342900">
              <a:lnSpc>
                <a:spcPct val="110000"/>
              </a:lnSpc>
              <a:spcBef>
                <a:spcPts val="0"/>
              </a:spcBef>
              <a:buClr>
                <a:srgbClr val="4472C4"/>
              </a:buClr>
              <a:buSzPts val="1100"/>
              <a:buFont typeface="Symbol" panose="05050102010706020507" pitchFamily="18" charset="2"/>
              <a:buChar char=""/>
            </a:pPr>
            <a:r>
              <a:rPr lang="pl-PL" sz="2400" kern="100" dirty="0">
                <a:effectLst/>
                <a:ea typeface="Calibri" panose="020F0502020204030204" pitchFamily="34" charset="0"/>
                <a:cs typeface="Calibri" panose="020F0502020204030204" pitchFamily="34" charset="0"/>
              </a:rPr>
              <a:t>Promocja, Promocja działań NGO, Promocja wydarzeń </a:t>
            </a:r>
            <a:endParaRPr lang="pl-PL" sz="2400" kern="1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Clr>
                <a:srgbClr val="4472C4"/>
              </a:buClr>
              <a:buSzPts val="1100"/>
              <a:buFont typeface="Symbol" panose="05050102010706020507" pitchFamily="18" charset="2"/>
              <a:buChar char=""/>
            </a:pPr>
            <a:r>
              <a:rPr lang="pl-PL" sz="2400" kern="100" dirty="0">
                <a:effectLst/>
                <a:ea typeface="Calibri" panose="020F0502020204030204" pitchFamily="34" charset="0"/>
                <a:cs typeface="Calibri" panose="020F0502020204030204" pitchFamily="34" charset="0"/>
              </a:rPr>
              <a:t>Udostępnianie informacji o działaniach gdańskich NGO, Informowanie o działaniach III sektora, Informacja o konkursach</a:t>
            </a:r>
            <a:r>
              <a:rPr lang="pl-PL" sz="2400" b="1" kern="100" dirty="0">
                <a:effectLst/>
                <a:ea typeface="Calibri" panose="020F0502020204030204" pitchFamily="34" charset="0"/>
                <a:cs typeface="Calibri" panose="020F0502020204030204" pitchFamily="34" charset="0"/>
              </a:rPr>
              <a:t> </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spcAft>
                <a:spcPts val="800"/>
              </a:spcAft>
              <a:buNone/>
            </a:pPr>
            <a:r>
              <a:rPr lang="pl-PL" sz="2400" b="1" kern="100" dirty="0">
                <a:solidFill>
                  <a:schemeClr val="accent1"/>
                </a:solidFill>
                <a:effectLst/>
                <a:ea typeface="Calibri" panose="020F0502020204030204" pitchFamily="34" charset="0"/>
                <a:cs typeface="Calibri" panose="020F0502020204030204" pitchFamily="34" charset="0"/>
              </a:rPr>
              <a:t>SIECIOWANIE</a:t>
            </a:r>
            <a:endParaRPr lang="pl-PL" sz="2400" kern="100" dirty="0">
              <a:solidFill>
                <a:schemeClr val="accent1"/>
              </a:solidFill>
              <a:effectLst/>
              <a:ea typeface="Calibri" panose="020F0502020204030204" pitchFamily="34" charset="0"/>
              <a:cs typeface="Times New Roman" panose="02020603050405020304" pitchFamily="18" charset="0"/>
            </a:endParaRPr>
          </a:p>
          <a:p>
            <a:pPr marL="342900" indent="-342900">
              <a:lnSpc>
                <a:spcPct val="110000"/>
              </a:lnSpc>
              <a:spcBef>
                <a:spcPts val="0"/>
              </a:spcBef>
              <a:buClr>
                <a:srgbClr val="4472C4"/>
              </a:buClr>
              <a:buSzPts val="1100"/>
              <a:buFont typeface="Symbol" panose="05050102010706020507" pitchFamily="18" charset="2"/>
              <a:buChar char=""/>
            </a:pPr>
            <a:r>
              <a:rPr lang="pl-PL" sz="2400" kern="100" dirty="0">
                <a:effectLst/>
                <a:ea typeface="Calibri" panose="020F0502020204030204" pitchFamily="34" charset="0"/>
                <a:cs typeface="Calibri" panose="020F0502020204030204" pitchFamily="34" charset="0"/>
              </a:rPr>
              <a:t>Budowanie partnerstw , </a:t>
            </a:r>
            <a:r>
              <a:rPr lang="pl-PL" sz="2400" kern="100" dirty="0">
                <a:ea typeface="Calibri" panose="020F0502020204030204" pitchFamily="34" charset="0"/>
                <a:cs typeface="Calibri" panose="020F0502020204030204" pitchFamily="34" charset="0"/>
              </a:rPr>
              <a:t>D</a:t>
            </a:r>
            <a:r>
              <a:rPr lang="pl-PL" sz="2400" kern="100" dirty="0">
                <a:effectLst/>
                <a:ea typeface="Calibri" panose="020F0502020204030204" pitchFamily="34" charset="0"/>
                <a:cs typeface="Calibri" panose="020F0502020204030204" pitchFamily="34" charset="0"/>
              </a:rPr>
              <a:t>ziałania sieciujące</a:t>
            </a:r>
            <a:endParaRPr lang="pl-PL" sz="2400" kern="1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Clr>
                <a:srgbClr val="4472C4"/>
              </a:buClr>
              <a:buSzPts val="1100"/>
              <a:buFont typeface="Symbol" panose="05050102010706020507" pitchFamily="18" charset="2"/>
              <a:buChar char=""/>
            </a:pPr>
            <a:r>
              <a:rPr lang="pl-PL" sz="2400" kern="100" dirty="0">
                <a:effectLst/>
                <a:ea typeface="Calibri" panose="020F0502020204030204" pitchFamily="34" charset="0"/>
                <a:cs typeface="Calibri" panose="020F0502020204030204" pitchFamily="34" charset="0"/>
              </a:rPr>
              <a:t>Wymiana doświadczeń między NGO</a:t>
            </a:r>
            <a:endParaRPr lang="pl-PL" sz="2400" kern="1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Clr>
                <a:srgbClr val="4472C4"/>
              </a:buClr>
              <a:buSzPts val="1100"/>
              <a:buFont typeface="Symbol" panose="05050102010706020507" pitchFamily="18" charset="2"/>
              <a:buChar char=""/>
            </a:pPr>
            <a:r>
              <a:rPr lang="pl-PL" sz="2400" kern="100" dirty="0">
                <a:effectLst/>
                <a:ea typeface="Calibri" panose="020F0502020204030204" pitchFamily="34" charset="0"/>
                <a:cs typeface="Calibri" panose="020F0502020204030204" pitchFamily="34" charset="0"/>
              </a:rPr>
              <a:t>Sieciowanie z innymi organizacjami, aby potem współpracowały</a:t>
            </a:r>
            <a:endParaRPr lang="pl-PL" sz="2400" kern="100" dirty="0">
              <a:effectLst/>
              <a:ea typeface="Calibri" panose="020F0502020204030204" pitchFamily="34" charset="0"/>
              <a:cs typeface="Times New Roman" panose="02020603050405020304" pitchFamily="18" charset="0"/>
            </a:endParaRPr>
          </a:p>
          <a:p>
            <a:pPr marL="342900" indent="-342900">
              <a:lnSpc>
                <a:spcPct val="110000"/>
              </a:lnSpc>
              <a:spcBef>
                <a:spcPts val="0"/>
              </a:spcBef>
              <a:buClr>
                <a:srgbClr val="4472C4"/>
              </a:buClr>
              <a:buSzPts val="1100"/>
              <a:buFont typeface="Symbol" panose="05050102010706020507" pitchFamily="18" charset="2"/>
              <a:buChar char=""/>
            </a:pPr>
            <a:r>
              <a:rPr lang="pl-PL" sz="2400" kern="100" dirty="0">
                <a:effectLst/>
                <a:ea typeface="Calibri" panose="020F0502020204030204" pitchFamily="34" charset="0"/>
                <a:cs typeface="Calibri" panose="020F0502020204030204" pitchFamily="34" charset="0"/>
              </a:rPr>
              <a:t>Kontakty z NGO, udostępnianie listy kontaktów z innymi organizacjami np. z kultury</a:t>
            </a:r>
            <a:endParaRPr lang="pl-PL" sz="2400" kern="1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Clr>
                <a:srgbClr val="4472C4"/>
              </a:buClr>
              <a:buSzPts val="1100"/>
              <a:buFont typeface="Symbol" panose="05050102010706020507" pitchFamily="18" charset="2"/>
              <a:buChar char=""/>
            </a:pPr>
            <a:r>
              <a:rPr lang="pl-PL" sz="2400" kern="100" dirty="0">
                <a:ea typeface="Calibri" panose="020F0502020204030204" pitchFamily="34" charset="0"/>
                <a:cs typeface="Calibri" panose="020F0502020204030204" pitchFamily="34" charset="0"/>
              </a:rPr>
              <a:t>W</a:t>
            </a:r>
            <a:r>
              <a:rPr lang="pl-PL" sz="2400" kern="100" dirty="0">
                <a:effectLst/>
                <a:ea typeface="Calibri" panose="020F0502020204030204" pitchFamily="34" charset="0"/>
                <a:cs typeface="Calibri" panose="020F0502020204030204" pitchFamily="34" charset="0"/>
              </a:rPr>
              <a:t>spólne wydarzenia</a:t>
            </a:r>
            <a:endParaRPr lang="pl-PL" sz="2400" kern="100" dirty="0">
              <a:effectLst/>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58992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DF950-5436-F7CA-21DD-AB62B8FCBD8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A2ED3E9-F232-59EC-E747-B2C300D290F4}"/>
              </a:ext>
            </a:extLst>
          </p:cNvPr>
          <p:cNvSpPr>
            <a:spLocks noGrp="1"/>
          </p:cNvSpPr>
          <p:nvPr>
            <p:ph type="title"/>
          </p:nvPr>
        </p:nvSpPr>
        <p:spPr>
          <a:xfrm>
            <a:off x="370232" y="0"/>
            <a:ext cx="6062796" cy="1325563"/>
          </a:xfrm>
        </p:spPr>
        <p:txBody>
          <a:bodyPr/>
          <a:lstStyle/>
          <a:p>
            <a:r>
              <a:rPr lang="pl-PL" dirty="0"/>
              <a:t>OCZEKIWANIA WOBEC GROP</a:t>
            </a:r>
          </a:p>
        </p:txBody>
      </p:sp>
      <p:sp>
        <p:nvSpPr>
          <p:cNvPr id="3" name="Symbol zastępczy zawartości 2">
            <a:extLst>
              <a:ext uri="{FF2B5EF4-FFF2-40B4-BE49-F238E27FC236}">
                <a16:creationId xmlns:a16="http://schemas.microsoft.com/office/drawing/2014/main" id="{FFB390BF-0FA0-24BB-DEE9-CC21ADDAA624}"/>
              </a:ext>
            </a:extLst>
          </p:cNvPr>
          <p:cNvSpPr>
            <a:spLocks noGrp="1"/>
          </p:cNvSpPr>
          <p:nvPr>
            <p:ph idx="1"/>
          </p:nvPr>
        </p:nvSpPr>
        <p:spPr>
          <a:xfrm>
            <a:off x="268357" y="1325563"/>
            <a:ext cx="8488017" cy="5452924"/>
          </a:xfrm>
        </p:spPr>
        <p:txBody>
          <a:bodyPr>
            <a:normAutofit fontScale="77500" lnSpcReduction="20000"/>
          </a:bodyPr>
          <a:lstStyle/>
          <a:p>
            <a:pPr marL="0" indent="0">
              <a:lnSpc>
                <a:spcPct val="110000"/>
              </a:lnSpc>
              <a:spcBef>
                <a:spcPts val="0"/>
              </a:spcBef>
              <a:spcAft>
                <a:spcPts val="600"/>
              </a:spcAft>
              <a:buNone/>
            </a:pPr>
            <a:r>
              <a:rPr lang="pl-PL" b="1" kern="10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RZECZNICTWO</a:t>
            </a:r>
            <a:endParaRPr lang="pl-PL"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reprezentowanie</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współtworzenie i udostępnianie gotowych wzorów dokumentów np. umowy barterowe, regulaminy korzystania z przestrzeni miejskiej np. szkoły po lekcjach</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pomoc przy powołaniu Centrum Aktywności Seniora</a:t>
            </a:r>
            <a:r>
              <a:rPr lang="pl-PL" b="1" kern="100" dirty="0">
                <a:effectLst/>
                <a:latin typeface="Calibri" panose="020F0502020204030204" pitchFamily="34" charset="0"/>
                <a:ea typeface="Calibri" panose="020F0502020204030204" pitchFamily="34" charset="0"/>
                <a:cs typeface="Calibri" panose="020F0502020204030204" pitchFamily="34" charset="0"/>
              </a:rPr>
              <a:t> </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0"/>
              </a:spcBef>
              <a:spcAft>
                <a:spcPts val="600"/>
              </a:spcAft>
              <a:buNone/>
            </a:pPr>
            <a:r>
              <a:rPr lang="pl-PL" b="1" kern="10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WSPARCIE MERYTORYCZNE</a:t>
            </a:r>
            <a:endParaRPr lang="pl-PL"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Doradztwo</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poszerzenie naszych horyzontów</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Pomoc w otrzymaniu stałej lokalizacji</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Udostępnianie sprzętu, Udostępnianie przestrzeni na magazyn</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Pomoc finansowa, Pozyskiwanie funduszy, Sposoby na pozyskiwanie środków</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spcAft>
                <a:spcPts val="600"/>
              </a:spcAft>
              <a:buClr>
                <a:srgbClr val="4472C4"/>
              </a:buClr>
              <a:buSzPts val="1100"/>
              <a:buFont typeface="Symbol" panose="05050102010706020507" pitchFamily="18" charset="2"/>
              <a:buChar char=""/>
            </a:pPr>
            <a:r>
              <a:rPr lang="pl-PL" kern="100" dirty="0">
                <a:effectLst/>
                <a:latin typeface="Calibri" panose="020F0502020204030204" pitchFamily="34" charset="0"/>
                <a:ea typeface="Calibri" panose="020F0502020204030204" pitchFamily="34" charset="0"/>
                <a:cs typeface="Calibri" panose="020F0502020204030204" pitchFamily="34" charset="0"/>
              </a:rPr>
              <a:t>Szkolenia przydatne w prowadzeniu organizacji, Szkolenia rozwojowe, Wsparcie edukacyjne</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206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967025A9-A51D-3ACC-E1CB-8DF5CF566BD6}"/>
              </a:ext>
            </a:extLst>
          </p:cNvPr>
          <p:cNvSpPr>
            <a:spLocks noGrp="1"/>
          </p:cNvSpPr>
          <p:nvPr>
            <p:ph type="title"/>
          </p:nvPr>
        </p:nvSpPr>
        <p:spPr/>
        <p:txBody>
          <a:bodyPr/>
          <a:lstStyle/>
          <a:p>
            <a:r>
              <a:rPr lang="pl-PL" dirty="0"/>
              <a:t>OBSZARY DZIAŁANIA GROP</a:t>
            </a:r>
          </a:p>
        </p:txBody>
      </p:sp>
      <p:pic>
        <p:nvPicPr>
          <p:cNvPr id="5" name="Obraz 4">
            <a:extLst>
              <a:ext uri="{FF2B5EF4-FFF2-40B4-BE49-F238E27FC236}">
                <a16:creationId xmlns:a16="http://schemas.microsoft.com/office/drawing/2014/main" id="{89EF3E20-2C29-759C-2A0E-F2813177992B}"/>
              </a:ext>
            </a:extLst>
          </p:cNvPr>
          <p:cNvPicPr>
            <a:picLocks noChangeAspect="1"/>
          </p:cNvPicPr>
          <p:nvPr/>
        </p:nvPicPr>
        <p:blipFill>
          <a:blip r:embed="rId2"/>
          <a:stretch>
            <a:fillRect/>
          </a:stretch>
        </p:blipFill>
        <p:spPr>
          <a:xfrm>
            <a:off x="943090" y="1414635"/>
            <a:ext cx="7257820" cy="5443365"/>
          </a:xfrm>
          <a:prstGeom prst="rect">
            <a:avLst/>
          </a:prstGeom>
        </p:spPr>
      </p:pic>
    </p:spTree>
    <p:extLst>
      <p:ext uri="{BB962C8B-B14F-4D97-AF65-F5344CB8AC3E}">
        <p14:creationId xmlns:p14="http://schemas.microsoft.com/office/powerpoint/2010/main" val="303750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DD830D5A-057B-F05A-AF0C-D13FC6B040BE}"/>
              </a:ext>
            </a:extLst>
          </p:cNvPr>
          <p:cNvPicPr>
            <a:picLocks noChangeAspect="1"/>
          </p:cNvPicPr>
          <p:nvPr/>
        </p:nvPicPr>
        <p:blipFill>
          <a:blip r:embed="rId2"/>
          <a:stretch>
            <a:fillRect/>
          </a:stretch>
        </p:blipFill>
        <p:spPr>
          <a:xfrm>
            <a:off x="896592" y="163202"/>
            <a:ext cx="5297184" cy="6531596"/>
          </a:xfrm>
          <a:prstGeom prst="rect">
            <a:avLst/>
          </a:prstGeom>
        </p:spPr>
      </p:pic>
    </p:spTree>
    <p:extLst>
      <p:ext uri="{BB962C8B-B14F-4D97-AF65-F5344CB8AC3E}">
        <p14:creationId xmlns:p14="http://schemas.microsoft.com/office/powerpoint/2010/main" val="239020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ytuł 16"/>
          <p:cNvSpPr>
            <a:spLocks noGrp="1"/>
          </p:cNvSpPr>
          <p:nvPr>
            <p:ph type="title"/>
          </p:nvPr>
        </p:nvSpPr>
        <p:spPr>
          <a:xfrm>
            <a:off x="658964" y="405606"/>
            <a:ext cx="5910802" cy="857250"/>
          </a:xfrm>
          <a:solidFill>
            <a:schemeClr val="bg1"/>
          </a:solidFill>
        </p:spPr>
        <p:txBody>
          <a:bodyPr>
            <a:noAutofit/>
          </a:bodyPr>
          <a:lstStyle/>
          <a:p>
            <a:pPr algn="ctr"/>
            <a:r>
              <a:rPr lang="pl-PL" sz="2400" b="1" dirty="0">
                <a:latin typeface="+mn-lt"/>
                <a:ea typeface="Tahoma" pitchFamily="34"/>
                <a:cs typeface="Tahoma" pitchFamily="34"/>
              </a:rPr>
              <a:t>Alicja Zajączkowska</a:t>
            </a:r>
            <a:br>
              <a:rPr lang="pl-PL" sz="2400" dirty="0">
                <a:latin typeface="+mn-lt"/>
                <a:ea typeface="Tahoma" pitchFamily="34"/>
                <a:cs typeface="Tahoma" pitchFamily="34"/>
              </a:rPr>
            </a:br>
            <a:r>
              <a:rPr lang="pl-PL" sz="1600" b="1" dirty="0">
                <a:latin typeface="+mn-lt"/>
                <a:ea typeface="Tahoma" pitchFamily="34"/>
                <a:cs typeface="Tahoma" pitchFamily="34"/>
              </a:rPr>
              <a:t>Badaczka społeczna, mentorka, przedsiębiorczyni</a:t>
            </a:r>
            <a:br>
              <a:rPr lang="pl-PL" sz="1600" b="1" dirty="0">
                <a:latin typeface="+mn-lt"/>
              </a:rPr>
            </a:br>
            <a:r>
              <a:rPr lang="pl-PL" sz="1500" b="1" dirty="0">
                <a:latin typeface="+mn-lt"/>
              </a:rPr>
              <a:t>Fundacja METAPOMOC</a:t>
            </a:r>
          </a:p>
        </p:txBody>
      </p:sp>
      <p:pic>
        <p:nvPicPr>
          <p:cNvPr id="2" name="Symbol zastępczy zawartości 1">
            <a:extLst>
              <a:ext uri="{FF2B5EF4-FFF2-40B4-BE49-F238E27FC236}">
                <a16:creationId xmlns:a16="http://schemas.microsoft.com/office/drawing/2014/main" id="{8A6E503C-FB7F-BE50-8261-C981A174A7FE}"/>
              </a:ext>
            </a:extLst>
          </p:cNvPr>
          <p:cNvPicPr>
            <a:picLocks noGrp="1" noChangeAspect="1"/>
          </p:cNvPicPr>
          <p:nvPr>
            <p:ph sz="half" idx="1"/>
          </p:nvPr>
        </p:nvPicPr>
        <p:blipFill>
          <a:blip r:embed="rId2"/>
          <a:stretch>
            <a:fillRect/>
          </a:stretch>
        </p:blipFill>
        <p:spPr>
          <a:xfrm>
            <a:off x="948476" y="1476955"/>
            <a:ext cx="1225773" cy="1793019"/>
          </a:xfrm>
          <a:prstGeom prst="rect">
            <a:avLst/>
          </a:prstGeom>
        </p:spPr>
      </p:pic>
      <p:sp>
        <p:nvSpPr>
          <p:cNvPr id="3" name="Symbol zastępczy zawartości 2">
            <a:extLst>
              <a:ext uri="{FF2B5EF4-FFF2-40B4-BE49-F238E27FC236}">
                <a16:creationId xmlns:a16="http://schemas.microsoft.com/office/drawing/2014/main" id="{D6270AF4-17A6-4686-9438-CB789542F579}"/>
              </a:ext>
            </a:extLst>
          </p:cNvPr>
          <p:cNvSpPr>
            <a:spLocks noGrp="1"/>
          </p:cNvSpPr>
          <p:nvPr>
            <p:ph sz="half" idx="2"/>
          </p:nvPr>
        </p:nvSpPr>
        <p:spPr>
          <a:xfrm>
            <a:off x="3162299" y="1476955"/>
            <a:ext cx="5782917" cy="5072932"/>
          </a:xfrm>
          <a:ln>
            <a:solidFill>
              <a:schemeClr val="bg1">
                <a:lumMod val="85000"/>
              </a:schemeClr>
            </a:solidFill>
          </a:ln>
        </p:spPr>
        <p:txBody>
          <a:bodyPr>
            <a:normAutofit fontScale="77500" lnSpcReduction="20000"/>
          </a:bodyPr>
          <a:lstStyle/>
          <a:p>
            <a:pPr marL="0" indent="0">
              <a:lnSpc>
                <a:spcPct val="134000"/>
              </a:lnSpc>
              <a:buNone/>
            </a:pPr>
            <a:r>
              <a:rPr lang="pl-PL" sz="1900" dirty="0"/>
              <a:t> </a:t>
            </a:r>
            <a:r>
              <a:rPr lang="pl-PL" sz="2100" dirty="0"/>
              <a:t>Specjalizuję się w badaniach i ewaluacji, innowacjach społecznych, strategiach rozwoju oraz zarządzaniu organizacjami i projektami. Zarządzam rodzinną firmą badawczą PrePost Consulting sp. z o.o. </a:t>
            </a:r>
          </a:p>
          <a:p>
            <a:pPr marL="0" indent="0">
              <a:lnSpc>
                <a:spcPct val="134000"/>
              </a:lnSpc>
              <a:buNone/>
            </a:pPr>
            <a:r>
              <a:rPr lang="pl-PL" sz="2100" dirty="0"/>
              <a:t>Od lat aktywnie działam w sektorze pozarządowym m.in. w zarządzie Fundacji METAPOMOC, w  Polskim Towarzystwie Ewaluacyjnym, w Fundacji Forum Mentorów, w  Radzie Programowej Pomorskiej Pracowni Badań Obywatelskich.</a:t>
            </a:r>
          </a:p>
          <a:p>
            <a:pPr marL="0" indent="0">
              <a:lnSpc>
                <a:spcPct val="134000"/>
              </a:lnSpc>
              <a:buNone/>
            </a:pPr>
            <a:r>
              <a:rPr lang="pl-PL" sz="2100" dirty="0"/>
              <a:t>Jestem członkinią Prezydium GROP i zajmuję się zagadnieniami związanymi ze strategią komunikacji i badaniami sektora. </a:t>
            </a:r>
          </a:p>
          <a:p>
            <a:pPr marL="0" indent="0">
              <a:lnSpc>
                <a:spcPct val="134000"/>
              </a:lnSpc>
              <a:buNone/>
            </a:pPr>
            <a:endParaRPr lang="pl-PL" sz="2100" dirty="0"/>
          </a:p>
          <a:p>
            <a:pPr marL="0" indent="0">
              <a:lnSpc>
                <a:spcPct val="134000"/>
              </a:lnSpc>
              <a:buNone/>
            </a:pPr>
            <a:r>
              <a:rPr lang="pl-PL" sz="2100" dirty="0"/>
              <a:t> W wolnym czasie maluję oraz wędruję z kijami po plaży na krótszych i dłuższych dystansach, chcę w ten sposób przejść całe polskie wybrzeże Bałtyku.</a:t>
            </a:r>
          </a:p>
          <a:p>
            <a:pPr marL="0" indent="0">
              <a:lnSpc>
                <a:spcPct val="134000"/>
              </a:lnSpc>
              <a:buNone/>
            </a:pPr>
            <a:r>
              <a:rPr lang="pl-PL" sz="2100" dirty="0"/>
              <a:t>Moje motto życiowe: </a:t>
            </a:r>
            <a:r>
              <a:rPr lang="pl-PL" sz="2100" i="1" dirty="0"/>
              <a:t>Dobre rzeczy trzeba robić dobrze.</a:t>
            </a:r>
          </a:p>
          <a:p>
            <a:endParaRPr lang="pl-PL" sz="1900" dirty="0"/>
          </a:p>
          <a:p>
            <a:endParaRPr lang="pl-PL" sz="1200" dirty="0"/>
          </a:p>
        </p:txBody>
      </p:sp>
      <p:sp>
        <p:nvSpPr>
          <p:cNvPr id="5" name="Symbol zastępczy numeru slajdu 4"/>
          <p:cNvSpPr>
            <a:spLocks noGrp="1"/>
          </p:cNvSpPr>
          <p:nvPr>
            <p:ph type="sldNum" sz="quarter" idx="12"/>
          </p:nvPr>
        </p:nvSpPr>
        <p:spPr/>
        <p:txBody>
          <a:bodyPr/>
          <a:lstStyle/>
          <a:p>
            <a:fld id="{8E7192A1-B2DF-4414-A473-187CF5580D84}" type="slidenum">
              <a:rPr lang="pl-PL" smtClean="0"/>
              <a:t>15</a:t>
            </a:fld>
            <a:endParaRPr lang="pl-PL"/>
          </a:p>
        </p:txBody>
      </p:sp>
      <p:sp>
        <p:nvSpPr>
          <p:cNvPr id="11" name="Symbol zastępczy zawartości 18">
            <a:extLst>
              <a:ext uri="{FF2B5EF4-FFF2-40B4-BE49-F238E27FC236}">
                <a16:creationId xmlns:a16="http://schemas.microsoft.com/office/drawing/2014/main" id="{76E39200-81F1-495B-AE0D-3AC706B18D3C}"/>
              </a:ext>
            </a:extLst>
          </p:cNvPr>
          <p:cNvSpPr txBox="1">
            <a:spLocks/>
          </p:cNvSpPr>
          <p:nvPr/>
        </p:nvSpPr>
        <p:spPr>
          <a:xfrm>
            <a:off x="129209" y="3484074"/>
            <a:ext cx="2918791" cy="3065814"/>
          </a:xfrm>
          <a:prstGeom prst="rect">
            <a:avLst/>
          </a:prstGeom>
          <a:ln>
            <a:solidFill>
              <a:schemeClr val="bg1">
                <a:lumMod val="85000"/>
              </a:schemeClr>
            </a:solidFill>
          </a:ln>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l-PL" sz="1600" b="1" dirty="0"/>
              <a:t>Moja wizja GROP na koniec kadencji w 2024: </a:t>
            </a:r>
          </a:p>
          <a:p>
            <a:pPr marL="0" indent="0">
              <a:buNone/>
            </a:pPr>
            <a:r>
              <a:rPr lang="pl-PL" sz="1800" i="1" dirty="0"/>
              <a:t>GROP zna oczekiwania gdańskich organizacji i podejmuje konkretne działania wspierające. </a:t>
            </a:r>
          </a:p>
          <a:p>
            <a:pPr marL="0" indent="0">
              <a:buNone/>
            </a:pPr>
            <a:r>
              <a:rPr lang="pl-PL" sz="1800" i="1" dirty="0"/>
              <a:t>Liderzy gdańskich organizacji znają członków GROP i wiedzą, w czym mogą oni im pomóc.</a:t>
            </a:r>
          </a:p>
          <a:p>
            <a:endParaRPr lang="pl-PL" sz="1200" b="1" dirty="0">
              <a:latin typeface="Lato" panose="020F0502020204030203" pitchFamily="34" charset="-18"/>
            </a:endParaRPr>
          </a:p>
          <a:p>
            <a:endParaRPr lang="pl-PL" sz="1200" b="1" dirty="0">
              <a:latin typeface="Lato" panose="020F0502020204030203" pitchFamily="34" charset="-18"/>
            </a:endParaRPr>
          </a:p>
        </p:txBody>
      </p:sp>
    </p:spTree>
    <p:extLst>
      <p:ext uri="{BB962C8B-B14F-4D97-AF65-F5344CB8AC3E}">
        <p14:creationId xmlns:p14="http://schemas.microsoft.com/office/powerpoint/2010/main" val="155344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92E798-B496-90D0-B332-AFDA8E7886DE}"/>
              </a:ext>
            </a:extLst>
          </p:cNvPr>
          <p:cNvSpPr>
            <a:spLocks noGrp="1"/>
          </p:cNvSpPr>
          <p:nvPr>
            <p:ph type="title"/>
          </p:nvPr>
        </p:nvSpPr>
        <p:spPr/>
        <p:txBody>
          <a:bodyPr/>
          <a:lstStyle/>
          <a:p>
            <a:r>
              <a:rPr lang="pl-PL" dirty="0"/>
              <a:t>O BADANIU</a:t>
            </a:r>
          </a:p>
        </p:txBody>
      </p:sp>
      <p:sp>
        <p:nvSpPr>
          <p:cNvPr id="3" name="Symbol zastępczy zawartości 2">
            <a:extLst>
              <a:ext uri="{FF2B5EF4-FFF2-40B4-BE49-F238E27FC236}">
                <a16:creationId xmlns:a16="http://schemas.microsoft.com/office/drawing/2014/main" id="{DE345BB7-EB66-BD46-7829-6A72A377DA64}"/>
              </a:ext>
            </a:extLst>
          </p:cNvPr>
          <p:cNvSpPr>
            <a:spLocks noGrp="1"/>
          </p:cNvSpPr>
          <p:nvPr>
            <p:ph idx="1"/>
          </p:nvPr>
        </p:nvSpPr>
        <p:spPr/>
        <p:txBody>
          <a:bodyPr/>
          <a:lstStyle/>
          <a:p>
            <a:r>
              <a:rPr lang="pl-PL" dirty="0"/>
              <a:t>Termin realizacji VI-XI 2023</a:t>
            </a:r>
          </a:p>
          <a:p>
            <a:r>
              <a:rPr lang="pl-PL" dirty="0"/>
              <a:t>W badaniu ankietowym uczestniczyło 54 osoby</a:t>
            </a:r>
          </a:p>
          <a:p>
            <a:r>
              <a:rPr lang="pl-PL" dirty="0"/>
              <a:t>W wywiadach indywidualnych 6 osób</a:t>
            </a:r>
          </a:p>
        </p:txBody>
      </p:sp>
    </p:spTree>
    <p:extLst>
      <p:ext uri="{BB962C8B-B14F-4D97-AF65-F5344CB8AC3E}">
        <p14:creationId xmlns:p14="http://schemas.microsoft.com/office/powerpoint/2010/main" val="272250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8DA90A-3965-61C7-AEEA-A05EC3179FF6}"/>
              </a:ext>
            </a:extLst>
          </p:cNvPr>
          <p:cNvSpPr>
            <a:spLocks noGrp="1"/>
          </p:cNvSpPr>
          <p:nvPr>
            <p:ph type="title"/>
          </p:nvPr>
        </p:nvSpPr>
        <p:spPr>
          <a:xfrm>
            <a:off x="5578338" y="1779104"/>
            <a:ext cx="3257550" cy="3955774"/>
          </a:xfrm>
        </p:spPr>
        <p:txBody>
          <a:bodyPr/>
          <a:lstStyle/>
          <a:p>
            <a:r>
              <a:rPr lang="pl-PL"/>
              <a:t>SKOJARZENIA Z GROP</a:t>
            </a:r>
            <a:endParaRPr lang="pl-PL" dirty="0"/>
          </a:p>
        </p:txBody>
      </p:sp>
      <p:pic>
        <p:nvPicPr>
          <p:cNvPr id="4" name="Symbol zastępczy zawartości 3">
            <a:extLst>
              <a:ext uri="{FF2B5EF4-FFF2-40B4-BE49-F238E27FC236}">
                <a16:creationId xmlns:a16="http://schemas.microsoft.com/office/drawing/2014/main" id="{8573886A-2FE9-BBC1-56F1-276F203A34C1}"/>
              </a:ext>
            </a:extLst>
          </p:cNvPr>
          <p:cNvPicPr>
            <a:picLocks noGrp="1" noChangeAspect="1"/>
          </p:cNvPicPr>
          <p:nvPr>
            <p:ph idx="4294967295"/>
          </p:nvPr>
        </p:nvPicPr>
        <p:blipFill>
          <a:blip r:embed="rId2"/>
          <a:stretch>
            <a:fillRect/>
          </a:stretch>
        </p:blipFill>
        <p:spPr>
          <a:xfrm>
            <a:off x="308112" y="193841"/>
            <a:ext cx="5270226" cy="6491536"/>
          </a:xfrm>
          <a:prstGeom prst="rect">
            <a:avLst/>
          </a:prstGeom>
          <a:ln>
            <a:solidFill>
              <a:srgbClr val="C00000"/>
            </a:solidFill>
          </a:ln>
        </p:spPr>
      </p:pic>
    </p:spTree>
    <p:extLst>
      <p:ext uri="{BB962C8B-B14F-4D97-AF65-F5344CB8AC3E}">
        <p14:creationId xmlns:p14="http://schemas.microsoft.com/office/powerpoint/2010/main" val="722593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9510B2B5-BF8A-88C8-CBEA-38E0340335A3}"/>
              </a:ext>
            </a:extLst>
          </p:cNvPr>
          <p:cNvSpPr>
            <a:spLocks noGrp="1"/>
          </p:cNvSpPr>
          <p:nvPr>
            <p:ph type="title"/>
          </p:nvPr>
        </p:nvSpPr>
        <p:spPr/>
        <p:txBody>
          <a:bodyPr/>
          <a:lstStyle/>
          <a:p>
            <a:r>
              <a:rPr lang="pl-PL" dirty="0"/>
              <a:t>Wiedza o GROP</a:t>
            </a:r>
          </a:p>
        </p:txBody>
      </p:sp>
      <p:sp>
        <p:nvSpPr>
          <p:cNvPr id="4" name="Symbol zastępczy zawartości 3">
            <a:extLst>
              <a:ext uri="{FF2B5EF4-FFF2-40B4-BE49-F238E27FC236}">
                <a16:creationId xmlns:a16="http://schemas.microsoft.com/office/drawing/2014/main" id="{908E3233-77BB-208F-5B30-BF5A4AF27CC4}"/>
              </a:ext>
            </a:extLst>
          </p:cNvPr>
          <p:cNvSpPr>
            <a:spLocks noGrp="1"/>
          </p:cNvSpPr>
          <p:nvPr>
            <p:ph idx="1"/>
          </p:nvPr>
        </p:nvSpPr>
        <p:spPr/>
        <p:txBody>
          <a:bodyPr/>
          <a:lstStyle/>
          <a:p>
            <a:pPr marL="0" indent="0">
              <a:buNone/>
            </a:pPr>
            <a:r>
              <a:rPr lang="pl-PL" sz="3200" kern="100" dirty="0">
                <a:effectLst/>
                <a:ea typeface="Calibri" panose="020F0502020204030204" pitchFamily="34" charset="0"/>
                <a:cs typeface="Times New Roman" panose="02020603050405020304" pitchFamily="18" charset="0"/>
              </a:rPr>
              <a:t>Czy znasz kogoś osobiście ze składu GROP 2022-2024?</a:t>
            </a:r>
          </a:p>
          <a:p>
            <a:endParaRPr lang="pl-PL" dirty="0"/>
          </a:p>
          <a:p>
            <a:r>
              <a:rPr lang="pl-PL" dirty="0"/>
              <a:t>60% wskazało 1-2 osoby z nazwiska</a:t>
            </a:r>
          </a:p>
          <a:p>
            <a:r>
              <a:rPr lang="pl-PL" dirty="0"/>
              <a:t>GROP jest bardziej znany wśród szefów organizacji niż wśród ich członków, członkiń, wolontariuszy</a:t>
            </a:r>
          </a:p>
        </p:txBody>
      </p:sp>
    </p:spTree>
    <p:extLst>
      <p:ext uri="{BB962C8B-B14F-4D97-AF65-F5344CB8AC3E}">
        <p14:creationId xmlns:p14="http://schemas.microsoft.com/office/powerpoint/2010/main" val="361483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D02D59-C40C-083A-FCCD-CB7124AD0D08}"/>
              </a:ext>
            </a:extLst>
          </p:cNvPr>
          <p:cNvSpPr>
            <a:spLocks noGrp="1"/>
          </p:cNvSpPr>
          <p:nvPr>
            <p:ph type="title"/>
          </p:nvPr>
        </p:nvSpPr>
        <p:spPr/>
        <p:txBody>
          <a:bodyPr/>
          <a:lstStyle/>
          <a:p>
            <a:r>
              <a:rPr lang="pl-PL" dirty="0"/>
              <a:t>UDZIAŁ W PLENARKACH</a:t>
            </a:r>
          </a:p>
        </p:txBody>
      </p:sp>
      <p:sp>
        <p:nvSpPr>
          <p:cNvPr id="3" name="Symbol zastępczy zawartości 2">
            <a:extLst>
              <a:ext uri="{FF2B5EF4-FFF2-40B4-BE49-F238E27FC236}">
                <a16:creationId xmlns:a16="http://schemas.microsoft.com/office/drawing/2014/main" id="{62A32DA8-1B1C-40D9-1BFC-75560F306843}"/>
              </a:ext>
            </a:extLst>
          </p:cNvPr>
          <p:cNvSpPr>
            <a:spLocks noGrp="1"/>
          </p:cNvSpPr>
          <p:nvPr>
            <p:ph idx="1"/>
          </p:nvPr>
        </p:nvSpPr>
        <p:spPr/>
        <p:txBody>
          <a:bodyPr/>
          <a:lstStyle/>
          <a:p>
            <a:pPr marL="0" indent="0">
              <a:lnSpc>
                <a:spcPct val="150000"/>
              </a:lnSpc>
              <a:buNone/>
            </a:pPr>
            <a:r>
              <a:rPr lang="pl-PL" sz="2400" kern="100" dirty="0">
                <a:effectLst/>
                <a:ea typeface="Calibri" panose="020F0502020204030204" pitchFamily="34" charset="0"/>
                <a:cs typeface="Times New Roman" panose="02020603050405020304" pitchFamily="18" charset="0"/>
              </a:rPr>
              <a:t>3. Czy Ty/Twoja Organizacja uczestniczyła kiedykolwiek w spotkaniach plenarnych gdańskich organizacji?</a:t>
            </a:r>
          </a:p>
          <a:p>
            <a:pPr marL="0" indent="0">
              <a:lnSpc>
                <a:spcPct val="150000"/>
              </a:lnSpc>
              <a:buNone/>
            </a:pPr>
            <a:r>
              <a:rPr lang="pl-PL" sz="2400" kern="100" dirty="0">
                <a:ea typeface="Calibri" panose="020F0502020204030204" pitchFamily="34" charset="0"/>
                <a:cs typeface="Times New Roman" panose="02020603050405020304" pitchFamily="18" charset="0"/>
              </a:rPr>
              <a:t>TAK – 41%</a:t>
            </a:r>
          </a:p>
          <a:p>
            <a:pPr marL="0" indent="0">
              <a:lnSpc>
                <a:spcPct val="150000"/>
              </a:lnSpc>
              <a:buNone/>
            </a:pPr>
            <a:r>
              <a:rPr lang="pl-PL" sz="2400" kern="100" dirty="0">
                <a:effectLst/>
                <a:ea typeface="Calibri" panose="020F0502020204030204" pitchFamily="34" charset="0"/>
                <a:cs typeface="Times New Roman" panose="02020603050405020304" pitchFamily="18" charset="0"/>
              </a:rPr>
              <a:t>NIE – 32%</a:t>
            </a:r>
          </a:p>
          <a:p>
            <a:pPr marL="0" indent="0">
              <a:lnSpc>
                <a:spcPct val="150000"/>
              </a:lnSpc>
              <a:buNone/>
            </a:pPr>
            <a:r>
              <a:rPr lang="pl-PL" sz="2400" kern="100" dirty="0">
                <a:ea typeface="Calibri" panose="020F0502020204030204" pitchFamily="34" charset="0"/>
                <a:cs typeface="Times New Roman" panose="02020603050405020304" pitchFamily="18" charset="0"/>
              </a:rPr>
              <a:t>NIE WIEM - 27%</a:t>
            </a:r>
            <a:endParaRPr lang="pl-PL" sz="2400" kern="100" dirty="0">
              <a:effectLst/>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16005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7F3A66-113E-C519-500D-4B0E79C689A3}"/>
              </a:ext>
            </a:extLst>
          </p:cNvPr>
          <p:cNvSpPr>
            <a:spLocks noGrp="1"/>
          </p:cNvSpPr>
          <p:nvPr>
            <p:ph type="title"/>
          </p:nvPr>
        </p:nvSpPr>
        <p:spPr/>
        <p:txBody>
          <a:bodyPr/>
          <a:lstStyle/>
          <a:p>
            <a:r>
              <a:rPr lang="pl-PL" dirty="0"/>
              <a:t>WYBORY DO GROP</a:t>
            </a:r>
          </a:p>
        </p:txBody>
      </p:sp>
      <p:sp>
        <p:nvSpPr>
          <p:cNvPr id="3" name="Symbol zastępczy zawartości 2">
            <a:extLst>
              <a:ext uri="{FF2B5EF4-FFF2-40B4-BE49-F238E27FC236}">
                <a16:creationId xmlns:a16="http://schemas.microsoft.com/office/drawing/2014/main" id="{99DA3C1E-4EA9-5293-C8CB-413A351BC6D0}"/>
              </a:ext>
            </a:extLst>
          </p:cNvPr>
          <p:cNvSpPr>
            <a:spLocks noGrp="1"/>
          </p:cNvSpPr>
          <p:nvPr>
            <p:ph idx="1"/>
          </p:nvPr>
        </p:nvSpPr>
        <p:spPr/>
        <p:txBody>
          <a:bodyPr/>
          <a:lstStyle/>
          <a:p>
            <a:pPr marL="0" indent="0">
              <a:lnSpc>
                <a:spcPct val="150000"/>
              </a:lnSpc>
              <a:buNone/>
            </a:pPr>
            <a:r>
              <a:rPr lang="pl-PL" sz="2400" kern="100" dirty="0">
                <a:ea typeface="Calibri" panose="020F0502020204030204" pitchFamily="34" charset="0"/>
                <a:cs typeface="Times New Roman" panose="02020603050405020304" pitchFamily="18" charset="0"/>
              </a:rPr>
              <a:t>4. </a:t>
            </a:r>
            <a:r>
              <a:rPr lang="pl-PL" sz="2400" kern="100" dirty="0">
                <a:effectLst/>
                <a:ea typeface="Calibri" panose="020F0502020204030204" pitchFamily="34" charset="0"/>
                <a:cs typeface="Times New Roman" panose="02020603050405020304" pitchFamily="18" charset="0"/>
              </a:rPr>
              <a:t>Czy Ty/Twoja organizacja uczestniczyła kiedykolwiek w wyborach do GROP?</a:t>
            </a:r>
          </a:p>
          <a:p>
            <a:pPr marL="0" indent="0">
              <a:lnSpc>
                <a:spcPct val="150000"/>
              </a:lnSpc>
              <a:buNone/>
            </a:pPr>
            <a:r>
              <a:rPr lang="pl-PL" sz="2400" kern="100" dirty="0">
                <a:ea typeface="Calibri" panose="020F0502020204030204" pitchFamily="34" charset="0"/>
                <a:cs typeface="Times New Roman" panose="02020603050405020304" pitchFamily="18" charset="0"/>
              </a:rPr>
              <a:t>TAK – 23%</a:t>
            </a:r>
          </a:p>
          <a:p>
            <a:pPr marL="0" indent="0">
              <a:lnSpc>
                <a:spcPct val="150000"/>
              </a:lnSpc>
              <a:buNone/>
            </a:pPr>
            <a:r>
              <a:rPr lang="pl-PL" sz="2400" kern="100" dirty="0">
                <a:effectLst/>
                <a:ea typeface="Calibri" panose="020F0502020204030204" pitchFamily="34" charset="0"/>
                <a:cs typeface="Times New Roman" panose="02020603050405020304" pitchFamily="18" charset="0"/>
              </a:rPr>
              <a:t>NIE – 50 %</a:t>
            </a:r>
          </a:p>
          <a:p>
            <a:pPr marL="0" indent="0">
              <a:lnSpc>
                <a:spcPct val="150000"/>
              </a:lnSpc>
              <a:buNone/>
            </a:pPr>
            <a:r>
              <a:rPr lang="pl-PL" sz="2400" kern="100" dirty="0">
                <a:ea typeface="Calibri" panose="020F0502020204030204" pitchFamily="34" charset="0"/>
                <a:cs typeface="Times New Roman" panose="02020603050405020304" pitchFamily="18" charset="0"/>
              </a:rPr>
              <a:t>NIE WIEM – 27%</a:t>
            </a:r>
            <a:endParaRPr lang="pl-PL" sz="2400" kern="100" dirty="0">
              <a:effectLst/>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54685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DD7A39-6981-88E1-A937-83FD515ABB4A}"/>
              </a:ext>
            </a:extLst>
          </p:cNvPr>
          <p:cNvSpPr>
            <a:spLocks noGrp="1"/>
          </p:cNvSpPr>
          <p:nvPr>
            <p:ph type="title"/>
          </p:nvPr>
        </p:nvSpPr>
        <p:spPr/>
        <p:txBody>
          <a:bodyPr/>
          <a:lstStyle/>
          <a:p>
            <a:r>
              <a:rPr lang="pl-PL" dirty="0"/>
              <a:t>CZŁONKOSTWO W GROP</a:t>
            </a:r>
          </a:p>
        </p:txBody>
      </p:sp>
      <p:sp>
        <p:nvSpPr>
          <p:cNvPr id="3" name="Symbol zastępczy zawartości 2">
            <a:extLst>
              <a:ext uri="{FF2B5EF4-FFF2-40B4-BE49-F238E27FC236}">
                <a16:creationId xmlns:a16="http://schemas.microsoft.com/office/drawing/2014/main" id="{99022F2D-8A5A-578D-E858-C5AD4F3B0FA9}"/>
              </a:ext>
            </a:extLst>
          </p:cNvPr>
          <p:cNvSpPr>
            <a:spLocks noGrp="1"/>
          </p:cNvSpPr>
          <p:nvPr>
            <p:ph idx="1"/>
          </p:nvPr>
        </p:nvSpPr>
        <p:spPr/>
        <p:txBody>
          <a:bodyPr>
            <a:normAutofit/>
          </a:bodyPr>
          <a:lstStyle/>
          <a:p>
            <a:pPr marL="0" indent="0">
              <a:lnSpc>
                <a:spcPct val="150000"/>
              </a:lnSpc>
              <a:buNone/>
            </a:pPr>
            <a:r>
              <a:rPr lang="pl-PL" sz="2400" dirty="0">
                <a:effectLst/>
                <a:ea typeface="Calibri" panose="020F0502020204030204" pitchFamily="34" charset="0"/>
              </a:rPr>
              <a:t>5. Czy chciałbyś/chciałabyś być członkiem GROP?</a:t>
            </a:r>
          </a:p>
          <a:p>
            <a:pPr marL="0" indent="0">
              <a:lnSpc>
                <a:spcPct val="150000"/>
              </a:lnSpc>
              <a:buNone/>
            </a:pPr>
            <a:r>
              <a:rPr lang="pl-PL" sz="2400" dirty="0"/>
              <a:t>TAK – 29%</a:t>
            </a:r>
          </a:p>
          <a:p>
            <a:pPr marL="0" indent="0">
              <a:lnSpc>
                <a:spcPct val="150000"/>
              </a:lnSpc>
              <a:buNone/>
            </a:pPr>
            <a:r>
              <a:rPr lang="pl-PL" sz="2400" dirty="0"/>
              <a:t>NIE – 27%</a:t>
            </a:r>
          </a:p>
          <a:p>
            <a:pPr marL="0" indent="0">
              <a:lnSpc>
                <a:spcPct val="150000"/>
              </a:lnSpc>
              <a:buNone/>
            </a:pPr>
            <a:r>
              <a:rPr lang="pl-PL" sz="2400" dirty="0"/>
              <a:t>NIE WIEM – 44%</a:t>
            </a:r>
          </a:p>
        </p:txBody>
      </p:sp>
    </p:spTree>
    <p:extLst>
      <p:ext uri="{BB962C8B-B14F-4D97-AF65-F5344CB8AC3E}">
        <p14:creationId xmlns:p14="http://schemas.microsoft.com/office/powerpoint/2010/main" val="380640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BB471D-F3E6-88AB-4185-07E3F646EAE7}"/>
              </a:ext>
            </a:extLst>
          </p:cNvPr>
          <p:cNvSpPr>
            <a:spLocks noGrp="1"/>
          </p:cNvSpPr>
          <p:nvPr>
            <p:ph type="title"/>
          </p:nvPr>
        </p:nvSpPr>
        <p:spPr/>
        <p:txBody>
          <a:bodyPr/>
          <a:lstStyle/>
          <a:p>
            <a:r>
              <a:rPr lang="pl-PL" dirty="0"/>
              <a:t>SPOTKANIA BRANŻOWE</a:t>
            </a:r>
          </a:p>
        </p:txBody>
      </p:sp>
      <p:sp>
        <p:nvSpPr>
          <p:cNvPr id="3" name="Symbol zastępczy zawartości 2">
            <a:extLst>
              <a:ext uri="{FF2B5EF4-FFF2-40B4-BE49-F238E27FC236}">
                <a16:creationId xmlns:a16="http://schemas.microsoft.com/office/drawing/2014/main" id="{A3B44620-B0FC-BAF5-0F5D-0825DF4887EA}"/>
              </a:ext>
            </a:extLst>
          </p:cNvPr>
          <p:cNvSpPr>
            <a:spLocks noGrp="1"/>
          </p:cNvSpPr>
          <p:nvPr>
            <p:ph idx="1"/>
          </p:nvPr>
        </p:nvSpPr>
        <p:spPr>
          <a:xfrm>
            <a:off x="628650" y="1825624"/>
            <a:ext cx="7886700" cy="4754079"/>
          </a:xfrm>
        </p:spPr>
        <p:txBody>
          <a:bodyPr>
            <a:normAutofit fontScale="70000" lnSpcReduction="20000"/>
          </a:bodyPr>
          <a:lstStyle/>
          <a:p>
            <a:pPr marL="0" indent="0">
              <a:lnSpc>
                <a:spcPct val="150000"/>
              </a:lnSpc>
              <a:buNone/>
            </a:pPr>
            <a:r>
              <a:rPr lang="pl-PL" sz="2400" kern="100" dirty="0">
                <a:effectLst/>
                <a:ea typeface="Calibri" panose="020F0502020204030204" pitchFamily="34" charset="0"/>
                <a:cs typeface="Times New Roman" panose="02020603050405020304" pitchFamily="18" charset="0"/>
              </a:rPr>
              <a:t>Czy Twoja Organizacja jest zainteresowana udziałem w branżowych spotkaniach gdańskich organizacji?</a:t>
            </a:r>
          </a:p>
          <a:p>
            <a:pPr marL="0" indent="0">
              <a:lnSpc>
                <a:spcPct val="150000"/>
              </a:lnSpc>
              <a:buNone/>
            </a:pPr>
            <a:r>
              <a:rPr lang="pl-PL" sz="2400" kern="100" dirty="0">
                <a:ea typeface="Calibri" panose="020F0502020204030204" pitchFamily="34" charset="0"/>
                <a:cs typeface="Times New Roman" panose="02020603050405020304" pitchFamily="18" charset="0"/>
              </a:rPr>
              <a:t>TAK – 78%</a:t>
            </a:r>
          </a:p>
          <a:p>
            <a:pPr marL="0" indent="0">
              <a:lnSpc>
                <a:spcPct val="150000"/>
              </a:lnSpc>
              <a:buNone/>
            </a:pPr>
            <a:r>
              <a:rPr lang="pl-PL" sz="2400" kern="100" dirty="0">
                <a:ea typeface="Calibri" panose="020F0502020204030204" pitchFamily="34" charset="0"/>
                <a:cs typeface="Times New Roman" panose="02020603050405020304" pitchFamily="18" charset="0"/>
              </a:rPr>
              <a:t>DOMY SĄSIEDZKIE, KULTURA, WOLONTARIAT, PISANIE PROJEKTÓW, ROZWÓJ OSOBISTY, SENIORZY, RODZINA, DOBROSTAN, KOBIETY, INTEGRACJA,SZKOLENIA ROZWOJOWE, POMOC SPOŁECZNA, PRAWA CZŁOWIEKA, AKTYWIZACJA ZAWODOWA ONI, RATOWNICTWO MEDYCZNE, GASTRONOMIA, EKONOMIA SPOŁECZNA, MENTORING, EKOLOGIA, PROMOCJA ZDROWIA, USŁUGI SPOŁECZNEFUNDRAISING, NETWORKING</a:t>
            </a:r>
          </a:p>
          <a:p>
            <a:pPr marL="0" indent="0">
              <a:lnSpc>
                <a:spcPct val="150000"/>
              </a:lnSpc>
              <a:buNone/>
            </a:pPr>
            <a:r>
              <a:rPr lang="pl-PL" sz="2400" kern="100" dirty="0">
                <a:effectLst/>
                <a:ea typeface="Calibri" panose="020F0502020204030204" pitchFamily="34" charset="0"/>
                <a:cs typeface="Times New Roman" panose="02020603050405020304" pitchFamily="18" charset="0"/>
              </a:rPr>
              <a:t>NIE – 5%</a:t>
            </a:r>
          </a:p>
          <a:p>
            <a:pPr marL="0" indent="0">
              <a:lnSpc>
                <a:spcPct val="150000"/>
              </a:lnSpc>
              <a:buNone/>
            </a:pPr>
            <a:r>
              <a:rPr lang="pl-PL" sz="2400" kern="100" dirty="0">
                <a:ea typeface="Calibri" panose="020F0502020204030204" pitchFamily="34" charset="0"/>
                <a:cs typeface="Times New Roman" panose="02020603050405020304" pitchFamily="18" charset="0"/>
              </a:rPr>
              <a:t>NIE WIEM – 17%</a:t>
            </a:r>
            <a:endParaRPr lang="pl-PL" sz="2400" kern="100" dirty="0">
              <a:effectLst/>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58468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072184-1080-D415-ADEA-978A6726D87A}"/>
              </a:ext>
            </a:extLst>
          </p:cNvPr>
          <p:cNvSpPr>
            <a:spLocks noGrp="1"/>
          </p:cNvSpPr>
          <p:nvPr>
            <p:ph type="title"/>
          </p:nvPr>
        </p:nvSpPr>
        <p:spPr>
          <a:xfrm>
            <a:off x="429868" y="106709"/>
            <a:ext cx="6062796" cy="1325563"/>
          </a:xfrm>
        </p:spPr>
        <p:txBody>
          <a:bodyPr/>
          <a:lstStyle/>
          <a:p>
            <a:r>
              <a:rPr lang="pl-PL" dirty="0"/>
              <a:t>WYZWANIA</a:t>
            </a:r>
          </a:p>
        </p:txBody>
      </p:sp>
      <p:sp>
        <p:nvSpPr>
          <p:cNvPr id="3" name="Symbol zastępczy zawartości 2">
            <a:extLst>
              <a:ext uri="{FF2B5EF4-FFF2-40B4-BE49-F238E27FC236}">
                <a16:creationId xmlns:a16="http://schemas.microsoft.com/office/drawing/2014/main" id="{2C9949AD-10ED-17A9-8632-6CBF8361D073}"/>
              </a:ext>
            </a:extLst>
          </p:cNvPr>
          <p:cNvSpPr>
            <a:spLocks noGrp="1"/>
          </p:cNvSpPr>
          <p:nvPr>
            <p:ph idx="1"/>
          </p:nvPr>
        </p:nvSpPr>
        <p:spPr>
          <a:xfrm>
            <a:off x="337930" y="1172818"/>
            <a:ext cx="8488018" cy="5320056"/>
          </a:xfrm>
        </p:spPr>
        <p:txBody>
          <a:bodyPr>
            <a:normAutofit fontScale="70000" lnSpcReduction="20000"/>
          </a:bodyPr>
          <a:lstStyle/>
          <a:p>
            <a:pPr marL="0" indent="0">
              <a:lnSpc>
                <a:spcPct val="100000"/>
              </a:lnSpc>
              <a:buNone/>
            </a:pPr>
            <a:r>
              <a:rPr lang="pl-PL" sz="2400" kern="100" dirty="0">
                <a:effectLst/>
                <a:ea typeface="Calibri" panose="020F0502020204030204" pitchFamily="34" charset="0"/>
                <a:cs typeface="Times New Roman" panose="02020603050405020304" pitchFamily="18" charset="0"/>
              </a:rPr>
              <a:t>Przed jakim największym wyzwaniem obecnie stoi Twoja Organizacja?</a:t>
            </a:r>
            <a:br>
              <a:rPr lang="pl-PL" sz="2400" kern="100" dirty="0">
                <a:effectLst/>
                <a:ea typeface="Calibri" panose="020F0502020204030204" pitchFamily="34" charset="0"/>
                <a:cs typeface="Times New Roman" panose="02020603050405020304" pitchFamily="18" charset="0"/>
              </a:rPr>
            </a:br>
            <a:r>
              <a:rPr lang="pl-PL" sz="2400" kern="100" dirty="0">
                <a:effectLst/>
                <a:ea typeface="Calibri" panose="020F0502020204030204" pitchFamily="34" charset="0"/>
                <a:cs typeface="Times New Roman" panose="02020603050405020304" pitchFamily="18" charset="0"/>
              </a:rPr>
              <a:t> Co najbardziej utrudnia wasze działania?</a:t>
            </a:r>
          </a:p>
          <a:p>
            <a:pPr marL="0" indent="0">
              <a:lnSpc>
                <a:spcPct val="120000"/>
              </a:lnSpc>
              <a:spcBef>
                <a:spcPts val="0"/>
              </a:spcBef>
              <a:spcAft>
                <a:spcPts val="600"/>
              </a:spcAft>
              <a:buNone/>
            </a:pPr>
            <a:endParaRPr lang="pl-PL" sz="1900" b="1" kern="100" dirty="0">
              <a:effectLst/>
              <a:ea typeface="Calibri" panose="020F0502020204030204" pitchFamily="34" charset="0"/>
              <a:cs typeface="Calibri" panose="020F0502020204030204" pitchFamily="34" charset="0"/>
            </a:endParaRPr>
          </a:p>
          <a:p>
            <a:pPr marL="0" indent="0">
              <a:lnSpc>
                <a:spcPct val="120000"/>
              </a:lnSpc>
              <a:spcBef>
                <a:spcPts val="0"/>
              </a:spcBef>
              <a:buNone/>
            </a:pPr>
            <a:r>
              <a:rPr lang="pl-PL" sz="2600" b="1" kern="100" dirty="0">
                <a:solidFill>
                  <a:schemeClr val="accent1"/>
                </a:solidFill>
                <a:effectLst/>
                <a:ea typeface="Calibri" panose="020F0502020204030204" pitchFamily="34" charset="0"/>
                <a:cs typeface="Calibri" panose="020F0502020204030204" pitchFamily="34" charset="0"/>
              </a:rPr>
              <a:t>NIEWYSTARCZAJĄCE FUNDUSZE:</a:t>
            </a:r>
            <a:endParaRPr lang="pl-PL" sz="2600" kern="100" dirty="0">
              <a:solidFill>
                <a:schemeClr val="accent1"/>
              </a:solidFill>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Niewystarczająca ilość środków finansowych </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Brak wystarczających środków na wykonanie wszystkich naszych planów</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Brak funduszy na działania, egzystujemy dzięki zrzutce</a:t>
            </a:r>
            <a:endParaRPr lang="pl-PL" sz="2600" kern="100" dirty="0">
              <a:effectLst/>
              <a:ea typeface="Calibri" panose="020F0502020204030204" pitchFamily="34" charset="0"/>
              <a:cs typeface="Times New Roman" panose="02020603050405020304" pitchFamily="18" charset="0"/>
            </a:endParaRPr>
          </a:p>
          <a:p>
            <a:pPr marL="34290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Pozyskiwanie funduszy, Pozyskanie środków na działalność</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Szukamy grantów, które pozwoliłyby nam zatrudnić pracowniczki na pełen etat</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utrzymywanie się z ekonomii społecznej</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kończy się nam grant 3-letni, nie wiemy czy i kiedy uda nam się go odnowić.</a:t>
            </a:r>
            <a:endParaRPr lang="pl-PL" sz="26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endParaRPr lang="pl-PL" sz="2600" b="1" kern="100" dirty="0">
              <a:effectLst/>
              <a:ea typeface="Calibri" panose="020F0502020204030204" pitchFamily="34" charset="0"/>
              <a:cs typeface="Calibri" panose="020F0502020204030204" pitchFamily="34" charset="0"/>
            </a:endParaRPr>
          </a:p>
          <a:p>
            <a:pPr marL="0" indent="0">
              <a:lnSpc>
                <a:spcPct val="120000"/>
              </a:lnSpc>
              <a:spcBef>
                <a:spcPts val="0"/>
              </a:spcBef>
              <a:buNone/>
            </a:pPr>
            <a:r>
              <a:rPr lang="pl-PL" sz="2600" b="1" kern="100" dirty="0">
                <a:solidFill>
                  <a:schemeClr val="accent1"/>
                </a:solidFill>
                <a:effectLst/>
                <a:ea typeface="Calibri" panose="020F0502020204030204" pitchFamily="34" charset="0"/>
                <a:cs typeface="Calibri" panose="020F0502020204030204" pitchFamily="34" charset="0"/>
              </a:rPr>
              <a:t>BRAKI LOKALOWE, UTRZYMANIE POMIESZCZEŃ:</a:t>
            </a:r>
            <a:endParaRPr lang="pl-PL" sz="2600" kern="100" dirty="0">
              <a:solidFill>
                <a:schemeClr val="accent1"/>
              </a:solidFill>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opłacanie rachunków za media, w tym prąd</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Wysokie koszty utrzymania lokalu – ogrzewanie i prąd, wysoki czynsz za najem, inflacja</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Potrzebujemy pomieszczenia na biuro, brak pomieszczenia, nie mamy miejsce na działalność</a:t>
            </a:r>
            <a:endParaRPr lang="pl-PL" sz="2600" kern="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Clr>
                <a:srgbClr val="4472C4"/>
              </a:buClr>
              <a:buSzPts val="1100"/>
              <a:buFont typeface="Symbol" panose="05050102010706020507" pitchFamily="18" charset="2"/>
              <a:buChar char=""/>
            </a:pPr>
            <a:r>
              <a:rPr lang="pl-PL" sz="2600" kern="100" dirty="0">
                <a:effectLst/>
                <a:ea typeface="Calibri" panose="020F0502020204030204" pitchFamily="34" charset="0"/>
                <a:cs typeface="Calibri" panose="020F0502020204030204" pitchFamily="34" charset="0"/>
              </a:rPr>
              <a:t>Współpraca z Nieruchomościami Gdańska</a:t>
            </a:r>
            <a:endParaRPr lang="pl-PL" sz="19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5569704"/>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104</TotalTime>
  <Words>796</Words>
  <Application>Microsoft Office PowerPoint</Application>
  <PresentationFormat>Pokaz na ekranie (4:3)</PresentationFormat>
  <Paragraphs>102</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Calibri</vt:lpstr>
      <vt:lpstr>Lato</vt:lpstr>
      <vt:lpstr>Symbol</vt:lpstr>
      <vt:lpstr>Motyw pakietu Office</vt:lpstr>
      <vt:lpstr>Wyniki badania  Diagnoza oczekiwań  gdańskich organizacji  wobec GROP 2022-2024</vt:lpstr>
      <vt:lpstr>O BADANIU</vt:lpstr>
      <vt:lpstr>SKOJARZENIA Z GROP</vt:lpstr>
      <vt:lpstr>Wiedza o GROP</vt:lpstr>
      <vt:lpstr>UDZIAŁ W PLENARKACH</vt:lpstr>
      <vt:lpstr>WYBORY DO GROP</vt:lpstr>
      <vt:lpstr>CZŁONKOSTWO W GROP</vt:lpstr>
      <vt:lpstr>SPOTKANIA BRANŻOWE</vt:lpstr>
      <vt:lpstr>WYZWANIA</vt:lpstr>
      <vt:lpstr>WYZWANIA</vt:lpstr>
      <vt:lpstr>OCZEKIWANIA WOBEC GROP</vt:lpstr>
      <vt:lpstr>OCZEKIWANIA WOBEC GROP</vt:lpstr>
      <vt:lpstr>OBSZARY DZIAŁANIA GROP</vt:lpstr>
      <vt:lpstr>Prezentacja programu PowerPoint</vt:lpstr>
      <vt:lpstr>Alicja Zajączkowska Badaczka społeczna, mentorka, przedsiębiorczyni Fundacja METAPOMOC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Wizja GROP na koniec kadencji  w listopadzie 2024 roku</dc:title>
  <dc:creator>PrePost Consulting Alicja Zajączkowska</dc:creator>
  <cp:lastModifiedBy>PrePost Consulting Alicja Zajączkowska</cp:lastModifiedBy>
  <cp:revision>8</cp:revision>
  <dcterms:created xsi:type="dcterms:W3CDTF">2023-02-16T14:42:54Z</dcterms:created>
  <dcterms:modified xsi:type="dcterms:W3CDTF">2024-02-23T21:03:07Z</dcterms:modified>
</cp:coreProperties>
</file>