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DB1B375-0EAF-4947-80EB-E764DCAD4069}" type="datetimeFigureOut">
              <a:rPr lang="pl-PL" smtClean="0"/>
              <a:pPr/>
              <a:t>2015-11-27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0B5B17-70AF-4A1B-970C-EF8AFF2120DE}" type="slidenum">
              <a:rPr lang="pl-PL" smtClean="0"/>
              <a:pPr/>
              <a:t>‹#›</a:t>
            </a:fld>
            <a:endParaRPr lang="pl-PL"/>
          </a:p>
        </p:txBody>
      </p:sp>
    </p:spTree>
    <p:extLst>
      <p:ext uri="{BB962C8B-B14F-4D97-AF65-F5344CB8AC3E}">
        <p14:creationId xmlns:p14="http://schemas.microsoft.com/office/powerpoint/2010/main" xmlns="" val="3712396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DB1B375-0EAF-4947-80EB-E764DCAD4069}" type="datetimeFigureOut">
              <a:rPr lang="pl-PL" smtClean="0"/>
              <a:pPr/>
              <a:t>2015-11-27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0B5B17-70AF-4A1B-970C-EF8AFF2120DE}" type="slidenum">
              <a:rPr lang="pl-PL" smtClean="0"/>
              <a:pPr/>
              <a:t>‹#›</a:t>
            </a:fld>
            <a:endParaRPr lang="pl-PL"/>
          </a:p>
        </p:txBody>
      </p:sp>
    </p:spTree>
    <p:extLst>
      <p:ext uri="{BB962C8B-B14F-4D97-AF65-F5344CB8AC3E}">
        <p14:creationId xmlns:p14="http://schemas.microsoft.com/office/powerpoint/2010/main" xmlns="" val="1699097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DB1B375-0EAF-4947-80EB-E764DCAD4069}" type="datetimeFigureOut">
              <a:rPr lang="pl-PL" smtClean="0"/>
              <a:pPr/>
              <a:t>2015-11-27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0B5B17-70AF-4A1B-970C-EF8AFF2120DE}" type="slidenum">
              <a:rPr lang="pl-PL" smtClean="0"/>
              <a:pPr/>
              <a:t>‹#›</a:t>
            </a:fld>
            <a:endParaRPr lang="pl-PL"/>
          </a:p>
        </p:txBody>
      </p:sp>
    </p:spTree>
    <p:extLst>
      <p:ext uri="{BB962C8B-B14F-4D97-AF65-F5344CB8AC3E}">
        <p14:creationId xmlns:p14="http://schemas.microsoft.com/office/powerpoint/2010/main" xmlns="" val="753403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DB1B375-0EAF-4947-80EB-E764DCAD4069}" type="datetimeFigureOut">
              <a:rPr lang="pl-PL" smtClean="0"/>
              <a:pPr/>
              <a:t>2015-11-27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0B5B17-70AF-4A1B-970C-EF8AFF2120DE}" type="slidenum">
              <a:rPr lang="pl-PL" smtClean="0"/>
              <a:pPr/>
              <a:t>‹#›</a:t>
            </a:fld>
            <a:endParaRPr lang="pl-PL"/>
          </a:p>
        </p:txBody>
      </p:sp>
    </p:spTree>
    <p:extLst>
      <p:ext uri="{BB962C8B-B14F-4D97-AF65-F5344CB8AC3E}">
        <p14:creationId xmlns:p14="http://schemas.microsoft.com/office/powerpoint/2010/main" xmlns="" val="297996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DB1B375-0EAF-4947-80EB-E764DCAD4069}" type="datetimeFigureOut">
              <a:rPr lang="pl-PL" smtClean="0"/>
              <a:pPr/>
              <a:t>2015-11-27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0B5B17-70AF-4A1B-970C-EF8AFF2120DE}" type="slidenum">
              <a:rPr lang="pl-PL" smtClean="0"/>
              <a:pPr/>
              <a:t>‹#›</a:t>
            </a:fld>
            <a:endParaRPr lang="pl-PL"/>
          </a:p>
        </p:txBody>
      </p:sp>
    </p:spTree>
    <p:extLst>
      <p:ext uri="{BB962C8B-B14F-4D97-AF65-F5344CB8AC3E}">
        <p14:creationId xmlns:p14="http://schemas.microsoft.com/office/powerpoint/2010/main" xmlns="" val="1753021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DB1B375-0EAF-4947-80EB-E764DCAD4069}" type="datetimeFigureOut">
              <a:rPr lang="pl-PL" smtClean="0"/>
              <a:pPr/>
              <a:t>2015-11-27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0B5B17-70AF-4A1B-970C-EF8AFF2120DE}" type="slidenum">
              <a:rPr lang="pl-PL" smtClean="0"/>
              <a:pPr/>
              <a:t>‹#›</a:t>
            </a:fld>
            <a:endParaRPr lang="pl-PL"/>
          </a:p>
        </p:txBody>
      </p:sp>
    </p:spTree>
    <p:extLst>
      <p:ext uri="{BB962C8B-B14F-4D97-AF65-F5344CB8AC3E}">
        <p14:creationId xmlns:p14="http://schemas.microsoft.com/office/powerpoint/2010/main" xmlns="" val="57265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DB1B375-0EAF-4947-80EB-E764DCAD4069}" type="datetimeFigureOut">
              <a:rPr lang="pl-PL" smtClean="0"/>
              <a:pPr/>
              <a:t>2015-11-27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0B5B17-70AF-4A1B-970C-EF8AFF2120DE}" type="slidenum">
              <a:rPr lang="pl-PL" smtClean="0"/>
              <a:pPr/>
              <a:t>‹#›</a:t>
            </a:fld>
            <a:endParaRPr lang="pl-PL"/>
          </a:p>
        </p:txBody>
      </p:sp>
    </p:spTree>
    <p:extLst>
      <p:ext uri="{BB962C8B-B14F-4D97-AF65-F5344CB8AC3E}">
        <p14:creationId xmlns:p14="http://schemas.microsoft.com/office/powerpoint/2010/main" xmlns="" val="453391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DB1B375-0EAF-4947-80EB-E764DCAD4069}" type="datetimeFigureOut">
              <a:rPr lang="pl-PL" smtClean="0"/>
              <a:pPr/>
              <a:t>2015-11-27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0B5B17-70AF-4A1B-970C-EF8AFF2120DE}" type="slidenum">
              <a:rPr lang="pl-PL" smtClean="0"/>
              <a:pPr/>
              <a:t>‹#›</a:t>
            </a:fld>
            <a:endParaRPr lang="pl-PL"/>
          </a:p>
        </p:txBody>
      </p:sp>
    </p:spTree>
    <p:extLst>
      <p:ext uri="{BB962C8B-B14F-4D97-AF65-F5344CB8AC3E}">
        <p14:creationId xmlns:p14="http://schemas.microsoft.com/office/powerpoint/2010/main" xmlns="" val="3227825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DB1B375-0EAF-4947-80EB-E764DCAD4069}" type="datetimeFigureOut">
              <a:rPr lang="pl-PL" smtClean="0"/>
              <a:pPr/>
              <a:t>2015-11-27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0B5B17-70AF-4A1B-970C-EF8AFF2120DE}" type="slidenum">
              <a:rPr lang="pl-PL" smtClean="0"/>
              <a:pPr/>
              <a:t>‹#›</a:t>
            </a:fld>
            <a:endParaRPr lang="pl-PL"/>
          </a:p>
        </p:txBody>
      </p:sp>
    </p:spTree>
    <p:extLst>
      <p:ext uri="{BB962C8B-B14F-4D97-AF65-F5344CB8AC3E}">
        <p14:creationId xmlns:p14="http://schemas.microsoft.com/office/powerpoint/2010/main" xmlns="" val="3783162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DB1B375-0EAF-4947-80EB-E764DCAD4069}" type="datetimeFigureOut">
              <a:rPr lang="pl-PL" smtClean="0"/>
              <a:pPr/>
              <a:t>2015-11-27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0B5B17-70AF-4A1B-970C-EF8AFF2120DE}" type="slidenum">
              <a:rPr lang="pl-PL" smtClean="0"/>
              <a:pPr/>
              <a:t>‹#›</a:t>
            </a:fld>
            <a:endParaRPr lang="pl-PL"/>
          </a:p>
        </p:txBody>
      </p:sp>
    </p:spTree>
    <p:extLst>
      <p:ext uri="{BB962C8B-B14F-4D97-AF65-F5344CB8AC3E}">
        <p14:creationId xmlns:p14="http://schemas.microsoft.com/office/powerpoint/2010/main" xmlns="" val="2122496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DB1B375-0EAF-4947-80EB-E764DCAD4069}" type="datetimeFigureOut">
              <a:rPr lang="pl-PL" smtClean="0"/>
              <a:pPr/>
              <a:t>2015-11-27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0B5B17-70AF-4A1B-970C-EF8AFF2120DE}" type="slidenum">
              <a:rPr lang="pl-PL" smtClean="0"/>
              <a:pPr/>
              <a:t>‹#›</a:t>
            </a:fld>
            <a:endParaRPr lang="pl-PL"/>
          </a:p>
        </p:txBody>
      </p:sp>
    </p:spTree>
    <p:extLst>
      <p:ext uri="{BB962C8B-B14F-4D97-AF65-F5344CB8AC3E}">
        <p14:creationId xmlns:p14="http://schemas.microsoft.com/office/powerpoint/2010/main" xmlns="" val="1996670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1B375-0EAF-4947-80EB-E764DCAD4069}" type="datetimeFigureOut">
              <a:rPr lang="pl-PL" smtClean="0"/>
              <a:pPr/>
              <a:t>2015-11-27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B5B17-70AF-4A1B-970C-EF8AFF2120DE}" type="slidenum">
              <a:rPr lang="pl-PL" smtClean="0"/>
              <a:pPr/>
              <a:t>‹#›</a:t>
            </a:fld>
            <a:endParaRPr lang="pl-PL"/>
          </a:p>
        </p:txBody>
      </p:sp>
    </p:spTree>
    <p:extLst>
      <p:ext uri="{BB962C8B-B14F-4D97-AF65-F5344CB8AC3E}">
        <p14:creationId xmlns:p14="http://schemas.microsoft.com/office/powerpoint/2010/main" xmlns="" val="3318272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Zmiany w ustawie o stowarzyszeniach</a:t>
            </a:r>
            <a:endParaRPr lang="pl-PL" dirty="0"/>
          </a:p>
        </p:txBody>
      </p:sp>
    </p:spTree>
    <p:extLst>
      <p:ext uri="{BB962C8B-B14F-4D97-AF65-F5344CB8AC3E}">
        <p14:creationId xmlns:p14="http://schemas.microsoft.com/office/powerpoint/2010/main" xmlns="" val="3641113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435280" cy="6192688"/>
          </a:xfrm>
        </p:spPr>
        <p:txBody>
          <a:bodyPr>
            <a:normAutofit fontScale="92500"/>
          </a:bodyPr>
          <a:lstStyle/>
          <a:p>
            <a:pPr marL="0" indent="0">
              <a:buNone/>
            </a:pPr>
            <a:r>
              <a:rPr lang="pl-PL" dirty="0" smtClean="0"/>
              <a:t>W razie stwierdzenia, że działalność stowarzyszenia jest niezgodna z prawem lub narusza postanowienia statutu w sprawach, organ nadzorujący, w zależności od rodzaju i stopnia stwierdzonych nieprawidłowości, może wystąpić o ich usunięcie w określonym terminie, udzielić ostrzeżenia władzom stowarzyszenia lub wystąpić do sądu</a:t>
            </a:r>
          </a:p>
          <a:p>
            <a:pPr marL="0" indent="0">
              <a:buNone/>
            </a:pPr>
            <a:r>
              <a:rPr lang="pl-PL" dirty="0" smtClean="0"/>
              <a:t>W szczególnie uzasadnionych przypadkach, na wniosek organu nadzorującego lub z własnej inicjatywy, sąd może przedłużyć okres, na jaki został ustanowiony kurator, nie dłużej niż o 6 miesięcy, jeżeli jego czynności nie mogły zostać zakończone przed upływem okresu, o którym mowa w ust. 2.</a:t>
            </a:r>
          </a:p>
          <a:p>
            <a:pPr marL="0" indent="0">
              <a:buNone/>
            </a:pPr>
            <a:endParaRPr lang="pl-PL" dirty="0" smtClean="0"/>
          </a:p>
        </p:txBody>
      </p:sp>
    </p:spTree>
    <p:extLst>
      <p:ext uri="{BB962C8B-B14F-4D97-AF65-F5344CB8AC3E}">
        <p14:creationId xmlns:p14="http://schemas.microsoft.com/office/powerpoint/2010/main" xmlns="" val="1944194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361459"/>
          </a:xfrm>
        </p:spPr>
        <p:txBody>
          <a:bodyPr>
            <a:normAutofit fontScale="92500" lnSpcReduction="20000"/>
          </a:bodyPr>
          <a:lstStyle/>
          <a:p>
            <a:pPr marL="0" indent="0">
              <a:buNone/>
            </a:pPr>
            <a:r>
              <a:rPr lang="pl-PL" dirty="0" smtClean="0"/>
              <a:t>1. Sąd wydaje postanowienie o rozwiązaniu stowarzyszenia na wniosek organu nadzorującego, w przypadku gdy:</a:t>
            </a:r>
          </a:p>
          <a:p>
            <a:pPr marL="400050" lvl="1" indent="0">
              <a:buNone/>
            </a:pPr>
            <a:r>
              <a:rPr lang="pl-PL" dirty="0" smtClean="0"/>
              <a:t>1) liczba członków stowarzyszenia jest mniejsza niż liczba członków wymaganych do jego założenia,</a:t>
            </a:r>
          </a:p>
          <a:p>
            <a:pPr marL="400050" lvl="1" indent="0">
              <a:buNone/>
            </a:pPr>
            <a:r>
              <a:rPr lang="pl-PL" dirty="0" smtClean="0"/>
              <a:t>2) stowarzyszenie nie posiada przewidzianych w ustawie władz i nie ma warunków do ich wyłonienia w okresie nie dłuższym niż 12 miesięcy.</a:t>
            </a:r>
          </a:p>
          <a:p>
            <a:pPr marL="0" indent="0">
              <a:buNone/>
            </a:pPr>
            <a:r>
              <a:rPr lang="pl-PL" dirty="0" smtClean="0"/>
              <a:t>2. Sąd wydaje postanowienie o rozwiązaniu stowarzyszenia na wniosek kuratora, jeżeli pomimo podejmowanych przez kuratora czynności, nie wybrano władz stowarzyszenia i nie ma warunków do ich wyłonienia, w okresie, o którym mowa w ust. 1 pkt 2.”;</a:t>
            </a:r>
          </a:p>
          <a:p>
            <a:endParaRPr lang="pl-PL" dirty="0"/>
          </a:p>
        </p:txBody>
      </p:sp>
    </p:spTree>
    <p:extLst>
      <p:ext uri="{BB962C8B-B14F-4D97-AF65-F5344CB8AC3E}">
        <p14:creationId xmlns:p14="http://schemas.microsoft.com/office/powerpoint/2010/main" xmlns="" val="3829123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760640"/>
          </a:xfrm>
        </p:spPr>
        <p:txBody>
          <a:bodyPr>
            <a:normAutofit fontScale="85000" lnSpcReduction="10000"/>
          </a:bodyPr>
          <a:lstStyle/>
          <a:p>
            <a:r>
              <a:rPr lang="pl-PL" dirty="0" smtClean="0"/>
              <a:t>Osoby w liczbie </a:t>
            </a:r>
            <a:r>
              <a:rPr lang="pl-PL" dirty="0" smtClean="0">
                <a:solidFill>
                  <a:srgbClr val="FF0000"/>
                </a:solidFill>
              </a:rPr>
              <a:t>co najmniej trzech</a:t>
            </a:r>
            <a:r>
              <a:rPr lang="pl-PL" dirty="0" smtClean="0"/>
              <a:t>, zamierzające założyć stowarzyszenie zwykłe, uchwalają regulamin działalności, określający w szczególności nazwę stowarzyszenia zwykłego, cel lub cele, teren i środki działania, siedzibę, przedstawiciela reprezentującego stowarzyszenie zwykłe albo zarząd, zasady dokonywania zmian regulaminu działalności, sposób nabycia i utraty członkostwa, a także sposób rozwiązania stowarzyszenia zwykłego.</a:t>
            </a:r>
          </a:p>
          <a:p>
            <a:r>
              <a:rPr lang="pl-PL" dirty="0" smtClean="0"/>
              <a:t>Stowarzyszenie zwykłe, które zamierza posiadać zarząd, określa w regulaminie działalności tryb jego wyboru oraz uzupełniania składu, kompetencje, warunki ważności jego uchwał oraz sposób reprezentowania stowarzyszenia zwykłego, w szczególności zaciągania zobowiązań majątkowych.</a:t>
            </a:r>
            <a:endParaRPr lang="pl-PL" dirty="0"/>
          </a:p>
        </p:txBody>
      </p:sp>
    </p:spTree>
    <p:extLst>
      <p:ext uri="{BB962C8B-B14F-4D97-AF65-F5344CB8AC3E}">
        <p14:creationId xmlns:p14="http://schemas.microsoft.com/office/powerpoint/2010/main" xmlns="" val="2918923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688632"/>
          </a:xfrm>
        </p:spPr>
        <p:txBody>
          <a:bodyPr>
            <a:normAutofit fontScale="85000" lnSpcReduction="10000"/>
          </a:bodyPr>
          <a:lstStyle/>
          <a:p>
            <a:r>
              <a:rPr lang="pl-PL" dirty="0" smtClean="0"/>
              <a:t>Stowarzyszenie zwykłe może we własnym imieniu nabywać prawa, w tym własność i inne prawa rzeczowe, zaciągać zobowiązania, pozywać i być pozywane.</a:t>
            </a:r>
          </a:p>
          <a:p>
            <a:r>
              <a:rPr lang="pl-PL" dirty="0" smtClean="0"/>
              <a:t>Każdy członek odpowiada za zobowiązania stowarzyszenia zwykłego bez ograniczeń całym swoim majątkiem solidarnie z pozostałymi członkami oraz ze stowarzyszeniem. Odpowiedzialność ta powstaje z chwilą, gdy egzekucja z majątku stowarzyszenia zwykłego okaże się bezskuteczna.</a:t>
            </a:r>
          </a:p>
          <a:p>
            <a:r>
              <a:rPr lang="pl-PL" dirty="0" smtClean="0"/>
              <a:t>Przepis ust. 1b nie stanowi przeszkody do wniesienia powództwa przeciwko członkowi, zanim egzekucja z majątku stowarzyszenia zwykłego okaże się bezskuteczna.”,</a:t>
            </a:r>
            <a:endParaRPr lang="pl-PL" dirty="0"/>
          </a:p>
        </p:txBody>
      </p:sp>
    </p:spTree>
    <p:extLst>
      <p:ext uri="{BB962C8B-B14F-4D97-AF65-F5344CB8AC3E}">
        <p14:creationId xmlns:p14="http://schemas.microsoft.com/office/powerpoint/2010/main" xmlns="" val="2328527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505475"/>
          </a:xfrm>
        </p:spPr>
        <p:txBody>
          <a:bodyPr>
            <a:normAutofit fontScale="70000" lnSpcReduction="20000"/>
          </a:bodyPr>
          <a:lstStyle/>
          <a:p>
            <a:pPr marL="0" indent="0">
              <a:buNone/>
            </a:pPr>
            <a:r>
              <a:rPr lang="pl-PL" dirty="0" smtClean="0"/>
              <a:t>Przedstawiciel reprezentujący stowarzyszenie zwykłe albo zarząd składają na piśmie organowi nadzorującemu właściwemu ze względu na siedzibę stowarzyszenia zwykłego wniosek o wpis do ewidencji stowarzyszeń zwykłych, zwanej dalej „ewidencją”, dołączając:</a:t>
            </a:r>
          </a:p>
          <a:p>
            <a:pPr lvl="1"/>
            <a:r>
              <a:rPr lang="pl-PL" dirty="0" smtClean="0"/>
              <a:t>1) regulamin działalności,</a:t>
            </a:r>
          </a:p>
          <a:p>
            <a:pPr lvl="1"/>
            <a:r>
              <a:rPr lang="pl-PL" dirty="0" smtClean="0"/>
              <a:t>2) listę założycieli stowarzyszenia zwykłego, zawierającą ich imiona i nazwiska, datę i miejsce urodzenia, miejsce zamieszkania oraz własnoręczne podpisy założycieli,</a:t>
            </a:r>
          </a:p>
          <a:p>
            <a:pPr lvl="1"/>
            <a:r>
              <a:rPr lang="pl-PL" dirty="0" smtClean="0"/>
              <a:t>3) imię i nazwisko, adres zamieszkania oraz numer PESEL przedstawiciela reprezentującego stowarzyszenie zwykłe albo członków zarządu,</a:t>
            </a:r>
          </a:p>
          <a:p>
            <a:pPr lvl="1"/>
            <a:r>
              <a:rPr lang="pl-PL" dirty="0" smtClean="0"/>
              <a:t>4) imię i nazwisko, adres zamieszkania oraz numer PESEL członków organu kontroli wewnętrznej, o ile regulamin działalności przewiduje ten organ,</a:t>
            </a:r>
          </a:p>
          <a:p>
            <a:pPr lvl="1"/>
            <a:r>
              <a:rPr lang="pl-PL" dirty="0" smtClean="0"/>
              <a:t>5) adres siedziby stowarzyszenia zwykłego.</a:t>
            </a:r>
          </a:p>
          <a:p>
            <a:pPr lvl="1"/>
            <a:endParaRPr lang="pl-PL" dirty="0" smtClean="0"/>
          </a:p>
          <a:p>
            <a:pPr marL="0" indent="0">
              <a:buNone/>
            </a:pPr>
            <a:r>
              <a:rPr lang="pl-PL" dirty="0" smtClean="0"/>
              <a:t>Jeżeli wniosek o wpis składa zarząd, podpisują go wszyscy członkowie zarządu.</a:t>
            </a:r>
            <a:endParaRPr lang="pl-PL" dirty="0"/>
          </a:p>
        </p:txBody>
      </p:sp>
    </p:spTree>
    <p:extLst>
      <p:ext uri="{BB962C8B-B14F-4D97-AF65-F5344CB8AC3E}">
        <p14:creationId xmlns:p14="http://schemas.microsoft.com/office/powerpoint/2010/main" xmlns="" val="4276578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363272" cy="6120680"/>
          </a:xfrm>
        </p:spPr>
        <p:txBody>
          <a:bodyPr>
            <a:normAutofit fontScale="62500" lnSpcReduction="20000"/>
          </a:bodyPr>
          <a:lstStyle/>
          <a:p>
            <a:pPr marL="0" indent="0">
              <a:buNone/>
            </a:pPr>
            <a:r>
              <a:rPr lang="pl-PL" dirty="0" smtClean="0"/>
              <a:t>1. Stowarzyszenie zwykłe powstaje i może rozpocząć działalność z chwilą wpisu do ewidencji.</a:t>
            </a:r>
          </a:p>
          <a:p>
            <a:pPr marL="0" indent="0">
              <a:buNone/>
            </a:pPr>
            <a:r>
              <a:rPr lang="pl-PL" dirty="0" smtClean="0"/>
              <a:t>2. Organ nadzorujący dokonuje wpisu do ewidencji w terminie 7 dni od dnia:</a:t>
            </a:r>
          </a:p>
          <a:p>
            <a:pPr marL="400050" lvl="1" indent="0">
              <a:buNone/>
            </a:pPr>
            <a:r>
              <a:rPr lang="pl-PL" dirty="0" smtClean="0"/>
              <a:t>1) wpływu wniosku o wpis, jeżeli nie został złożony wniosek, o którym mowa w art. 41,</a:t>
            </a:r>
          </a:p>
          <a:p>
            <a:pPr marL="400050" lvl="1" indent="0">
              <a:buNone/>
            </a:pPr>
            <a:r>
              <a:rPr lang="pl-PL" dirty="0" smtClean="0"/>
              <a:t>2) uprawomocnienia się orzeczenia odrzucającego albo oddalającego wniosek, o którym mowa w art. 41.</a:t>
            </a:r>
          </a:p>
          <a:p>
            <a:pPr marL="0" indent="0">
              <a:buNone/>
            </a:pPr>
            <a:r>
              <a:rPr lang="pl-PL" dirty="0" smtClean="0"/>
              <a:t>3. Jeżeli wniosek o wpis zawiera braki, organ nadzorujący wzywa do jego uzupełnienia w terminie 14 dni od dnia otrzymania wezwania. Termin na dokonanie wpisu, o którym mowa w ust. 2, liczy się od dnia uzupełnienia wniosku o wpis. Nieuzupełnienie wniosku o wpis w terminie 14 dni powoduje jego bezskuteczność.</a:t>
            </a:r>
          </a:p>
          <a:p>
            <a:pPr marL="0" indent="0">
              <a:buNone/>
            </a:pPr>
            <a:r>
              <a:rPr lang="pl-PL" dirty="0" smtClean="0"/>
              <a:t>4. Organ nadzorujący informuje niezwłocznie przedstawiciela reprezentującego stowarzyszenie zwykłe albo zarząd o dokonaniu wpisu do ewidencji albo bezskuteczności wniosku o wpis.</a:t>
            </a:r>
          </a:p>
          <a:p>
            <a:pPr marL="0" indent="0">
              <a:buNone/>
            </a:pPr>
            <a:r>
              <a:rPr lang="pl-PL" dirty="0" smtClean="0"/>
              <a:t>5. W przypadku gdy organ nadzorujący nie dokona wpisu do ewidencji w terminie 7 dni od dnia wpływu wniosku o wpis lub uzupełnienia jego braków i nie został złożony wniosek, o którym mowa w art. 41, przedstawicielowi reprezentującemu stowarzyszenie zwykłe albo zarządowi przysługuje prawo wniesienia skargi na bezczynność do sądu administracyjnego.</a:t>
            </a:r>
            <a:endParaRPr lang="pl-PL" dirty="0"/>
          </a:p>
        </p:txBody>
      </p:sp>
    </p:spTree>
    <p:extLst>
      <p:ext uri="{BB962C8B-B14F-4D97-AF65-F5344CB8AC3E}">
        <p14:creationId xmlns:p14="http://schemas.microsoft.com/office/powerpoint/2010/main" xmlns="" val="1161961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904656"/>
          </a:xfrm>
        </p:spPr>
        <p:txBody>
          <a:bodyPr>
            <a:normAutofit fontScale="77500" lnSpcReduction="20000"/>
          </a:bodyPr>
          <a:lstStyle/>
          <a:p>
            <a:pPr marL="0" indent="0">
              <a:buNone/>
            </a:pPr>
            <a:r>
              <a:rPr lang="pl-PL" dirty="0" smtClean="0"/>
              <a:t>1. </a:t>
            </a:r>
            <a:r>
              <a:rPr lang="pl-PL" b="1" dirty="0" smtClean="0">
                <a:solidFill>
                  <a:srgbClr val="FF0000"/>
                </a:solidFill>
              </a:rPr>
              <a:t>Stowarzyszenie zwykłe liczące co najmniej siedmiu członków, może przekształcić się w stowarzyszenie</a:t>
            </a:r>
            <a:r>
              <a:rPr lang="pl-PL" dirty="0" smtClean="0"/>
              <a:t>.</a:t>
            </a:r>
          </a:p>
          <a:p>
            <a:pPr marL="0" indent="0">
              <a:buNone/>
            </a:pPr>
            <a:r>
              <a:rPr lang="pl-PL" dirty="0" smtClean="0"/>
              <a:t>2. Przekształcenie stowarzyszenia zwykłego wymaga zgody wszystkich członków stowarzyszenia zwykłego, wyrażonej w drodze uchwały, zawierającej:</a:t>
            </a:r>
          </a:p>
          <a:p>
            <a:pPr marL="400050" lvl="1" indent="0">
              <a:buNone/>
            </a:pPr>
            <a:r>
              <a:rPr lang="pl-PL" dirty="0" smtClean="0"/>
              <a:t>1) nazwę i siedzibę stowarzyszenia,</a:t>
            </a:r>
          </a:p>
          <a:p>
            <a:pPr marL="400050" lvl="1" indent="0">
              <a:buNone/>
            </a:pPr>
            <a:r>
              <a:rPr lang="pl-PL" dirty="0" smtClean="0"/>
              <a:t>2) powołanie władz stowarzyszenia,</a:t>
            </a:r>
          </a:p>
          <a:p>
            <a:pPr marL="400050" lvl="1" indent="0">
              <a:buNone/>
            </a:pPr>
            <a:r>
              <a:rPr lang="pl-PL" dirty="0" smtClean="0"/>
              <a:t>3) przyjęcie statutu stowarzyszenia, który stanowi załącznik do uchwały,</a:t>
            </a:r>
          </a:p>
          <a:p>
            <a:pPr marL="400050" lvl="1" indent="0">
              <a:buNone/>
            </a:pPr>
            <a:r>
              <a:rPr lang="pl-PL" dirty="0" smtClean="0"/>
              <a:t>4) sprawozdanie finansowe stowarzyszenia zwykłego sporządzone na określony dzień w miesiącu poprzedzającym podjęcie uchwały o przekształceniu, które stanowi załącznik do uchwały.</a:t>
            </a:r>
          </a:p>
          <a:p>
            <a:pPr marL="0" indent="0">
              <a:buNone/>
            </a:pPr>
            <a:r>
              <a:rPr lang="pl-PL" dirty="0" smtClean="0"/>
              <a:t>3. Informację o podjęciu uchwały o przekształceniu przedstawiciel reprezentujący stowarzyszenie zwykłe albo zarząd stowarzyszenia niezwłocznie podaje do publicznej wiadomości oraz zawiadamia o podjęciu tej uchwały wierzycieli stowarzyszenia zwykłego.</a:t>
            </a:r>
            <a:endParaRPr lang="pl-PL" dirty="0"/>
          </a:p>
        </p:txBody>
      </p:sp>
    </p:spTree>
    <p:extLst>
      <p:ext uri="{BB962C8B-B14F-4D97-AF65-F5344CB8AC3E}">
        <p14:creationId xmlns:p14="http://schemas.microsoft.com/office/powerpoint/2010/main" xmlns="" val="686389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dirty="0" smtClean="0"/>
              <a:t>W terminie 24 miesięcy od dnia wejścia w życie niniejszej ustawy, stowarzyszenia działające na podstawie przepisów dotychczasowych dostosują swoje statuty do wymagań ustawy zmienianej w art. 1, w brzmieniu nadanym niniejszą ustawą.</a:t>
            </a:r>
            <a:endParaRPr lang="pl-PL" dirty="0"/>
          </a:p>
        </p:txBody>
      </p:sp>
    </p:spTree>
    <p:extLst>
      <p:ext uri="{BB962C8B-B14F-4D97-AF65-F5344CB8AC3E}">
        <p14:creationId xmlns:p14="http://schemas.microsoft.com/office/powerpoint/2010/main" xmlns="" val="1607398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433467"/>
          </a:xfrm>
        </p:spPr>
        <p:txBody>
          <a:bodyPr>
            <a:normAutofit/>
          </a:bodyPr>
          <a:lstStyle/>
          <a:p>
            <a:r>
              <a:rPr lang="pl-PL" dirty="0" smtClean="0"/>
              <a:t>Ustawa wchodzi w życie po upływie 6 miesięcy od dnia ogłoszenia, z wyjątkiem:</a:t>
            </a:r>
          </a:p>
          <a:p>
            <a:r>
              <a:rPr lang="pl-PL" dirty="0" smtClean="0"/>
              <a:t>1) art. 1 pkt 22, art. 3, art. 4 pkt 3 oraz art. 5 pkt 1, które wchodzą w życie z dniem 1 stycznia 2017 r. – przekształcenie stowarzyszenia zwykłego w rejestrowe</a:t>
            </a:r>
          </a:p>
          <a:p>
            <a:r>
              <a:rPr lang="pl-PL" dirty="0" smtClean="0"/>
              <a:t>2) art. 4 pkt 1 i 2, które wchodzą w życie po upływie 14 dni od dnia ogłoszenia – opłaty w KRS</a:t>
            </a:r>
            <a:endParaRPr lang="pl-PL" dirty="0"/>
          </a:p>
        </p:txBody>
      </p:sp>
    </p:spTree>
    <p:extLst>
      <p:ext uri="{BB962C8B-B14F-4D97-AF65-F5344CB8AC3E}">
        <p14:creationId xmlns:p14="http://schemas.microsoft.com/office/powerpoint/2010/main" xmlns="" val="1270275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dirty="0" smtClean="0"/>
              <a:t>Stowarzyszenie opiera działalność na pracy społecznej swoich członków. </a:t>
            </a:r>
          </a:p>
          <a:p>
            <a:r>
              <a:rPr lang="pl-PL" dirty="0" smtClean="0"/>
              <a:t>Do prowadzenia swych spraw stowarzyszenie może zatrudniać pracowników, </a:t>
            </a:r>
            <a:r>
              <a:rPr lang="pl-PL" b="1" dirty="0" smtClean="0">
                <a:solidFill>
                  <a:srgbClr val="FF0000"/>
                </a:solidFill>
              </a:rPr>
              <a:t>w tym swoich członków.</a:t>
            </a:r>
          </a:p>
        </p:txBody>
      </p:sp>
    </p:spTree>
    <p:extLst>
      <p:ext uri="{BB962C8B-B14F-4D97-AF65-F5344CB8AC3E}">
        <p14:creationId xmlns:p14="http://schemas.microsoft.com/office/powerpoint/2010/main" xmlns="" val="3633995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Osoby w liczbie </a:t>
            </a:r>
            <a:r>
              <a:rPr lang="pl-PL" b="1" dirty="0" smtClean="0">
                <a:solidFill>
                  <a:srgbClr val="FF0000"/>
                </a:solidFill>
              </a:rPr>
              <a:t>co najmniej siedmiu</a:t>
            </a:r>
            <a:r>
              <a:rPr lang="pl-PL" dirty="0" smtClean="0"/>
              <a:t>, zamierzające założyć stowarzyszenie, uchwalają statut stowarzyszenia oraz wybierają komitet założycielski albo władze stowarzyszenia.</a:t>
            </a:r>
            <a:endParaRPr lang="pl-PL" dirty="0"/>
          </a:p>
        </p:txBody>
      </p:sp>
    </p:spTree>
    <p:extLst>
      <p:ext uri="{BB962C8B-B14F-4D97-AF65-F5344CB8AC3E}">
        <p14:creationId xmlns:p14="http://schemas.microsoft.com/office/powerpoint/2010/main" xmlns="" val="930732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120680"/>
          </a:xfrm>
        </p:spPr>
        <p:txBody>
          <a:bodyPr>
            <a:normAutofit fontScale="62500" lnSpcReduction="20000"/>
          </a:bodyPr>
          <a:lstStyle/>
          <a:p>
            <a:pPr marL="0" indent="0">
              <a:buNone/>
            </a:pPr>
            <a:r>
              <a:rPr lang="pl-PL" dirty="0" smtClean="0"/>
              <a:t>Art. 10a. 1. Stowarzyszenie może tworzyć terenowe jednostki organizacyjne. W takim przypadku statut stowarzyszenia określa:</a:t>
            </a:r>
          </a:p>
          <a:p>
            <a:pPr marL="400050" lvl="1" indent="0">
              <a:buNone/>
            </a:pPr>
            <a:r>
              <a:rPr lang="pl-PL" dirty="0" smtClean="0"/>
              <a:t>1) zasady tworzenia oraz rozwiązania terenowej jednostki organizacyjnej,</a:t>
            </a:r>
          </a:p>
          <a:p>
            <a:pPr marL="400050" lvl="1" indent="0">
              <a:buNone/>
            </a:pPr>
            <a:r>
              <a:rPr lang="pl-PL" dirty="0" smtClean="0"/>
              <a:t>2) strukturę organizacyjną terenowej jednostki organizacyjnej,</a:t>
            </a:r>
          </a:p>
          <a:p>
            <a:pPr marL="400050" lvl="1" indent="0">
              <a:buNone/>
            </a:pPr>
            <a:r>
              <a:rPr lang="pl-PL" dirty="0" smtClean="0"/>
              <a:t>3) organy terenowej jednostki organizacyjnej, w tym zarząd, oraz tryb dokonywania ich wyboru lub powoływania,</a:t>
            </a:r>
          </a:p>
          <a:p>
            <a:pPr marL="400050" lvl="1" indent="0">
              <a:buNone/>
            </a:pPr>
            <a:r>
              <a:rPr lang="pl-PL" dirty="0" smtClean="0"/>
              <a:t>4) możliwość otrzymywania przez członków zarządu terenowej jednostki organizacyjnej wynagrodzenia za czynności wykonywane w związku z pełnioną funkcją, w przypadku gdy w statucie stowarzyszenia przewidziano możliwość otrzymywania takiego wynagrodzenia przez członków zarządu stowarzyszenia.</a:t>
            </a:r>
          </a:p>
          <a:p>
            <a:pPr marL="0" indent="0">
              <a:buNone/>
            </a:pPr>
            <a:r>
              <a:rPr lang="pl-PL" dirty="0" smtClean="0"/>
              <a:t>2. Terenowa jednostka organizacyjna prowadzi działalność na podstawie statutu stowarzyszenia. Na zasadach i w trybie określonym w statucie stowarzyszenia terenowa jednostka organizacyjna może przyjąć regulamin określający szczegółową jej organizację i sposób działania.</a:t>
            </a:r>
          </a:p>
          <a:p>
            <a:pPr marL="0" indent="0">
              <a:buNone/>
            </a:pPr>
            <a:r>
              <a:rPr lang="pl-PL" dirty="0" smtClean="0"/>
              <a:t>3. Jeżeli statut stowarzyszenia tak stanowi, terenowa jednostka organizacyjna może uzyskać osobowość prawną. W takim przypadku statut stowarzyszenia określa:</a:t>
            </a:r>
          </a:p>
          <a:p>
            <a:pPr marL="400050" lvl="1" indent="0">
              <a:buNone/>
            </a:pPr>
            <a:r>
              <a:rPr lang="pl-PL" dirty="0" smtClean="0"/>
              <a:t>1) warunki, które muszą być spełnione, aby mogła ona uzyskać osobowość prawną,</a:t>
            </a:r>
          </a:p>
          <a:p>
            <a:pPr marL="400050" lvl="1" indent="0">
              <a:buNone/>
            </a:pPr>
            <a:r>
              <a:rPr lang="pl-PL" dirty="0" smtClean="0"/>
              <a:t>2) zasady gospodarowania majątkiem,</a:t>
            </a:r>
          </a:p>
          <a:p>
            <a:pPr marL="400050" lvl="1" indent="0">
              <a:buNone/>
            </a:pPr>
            <a:r>
              <a:rPr lang="pl-PL" dirty="0" smtClean="0"/>
              <a:t>3) sposób reprezentowania, w szczególności zaciągania zobowiązań majątkowych oraz zawierania umów z członkami jej zarządu,</a:t>
            </a:r>
          </a:p>
          <a:p>
            <a:pPr marL="400050" lvl="1" indent="0">
              <a:buNone/>
            </a:pPr>
            <a:r>
              <a:rPr lang="pl-PL" dirty="0" smtClean="0"/>
              <a:t>4) szczegółowe zasady likwidacji</a:t>
            </a:r>
            <a:endParaRPr lang="pl-PL" dirty="0"/>
          </a:p>
        </p:txBody>
      </p:sp>
    </p:spTree>
    <p:extLst>
      <p:ext uri="{BB962C8B-B14F-4D97-AF65-F5344CB8AC3E}">
        <p14:creationId xmlns:p14="http://schemas.microsoft.com/office/powerpoint/2010/main" xmlns="" val="1681684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760640"/>
          </a:xfrm>
        </p:spPr>
        <p:txBody>
          <a:bodyPr>
            <a:normAutofit fontScale="70000" lnSpcReduction="20000"/>
          </a:bodyPr>
          <a:lstStyle/>
          <a:p>
            <a:pPr marL="0" indent="0">
              <a:buNone/>
            </a:pPr>
            <a:r>
              <a:rPr lang="pl-PL" dirty="0" smtClean="0"/>
              <a:t>4. Wniosek o wpis oraz wniosek o wykreślenie terenowej jednostki organizacyjnej, o której mowa w ust. 3, z Krajowego Rejestru Sądowego składa zarząd stowarzyszenia.</a:t>
            </a:r>
          </a:p>
          <a:p>
            <a:pPr marL="0" indent="0">
              <a:buNone/>
            </a:pPr>
            <a:endParaRPr lang="pl-PL" dirty="0" smtClean="0"/>
          </a:p>
          <a:p>
            <a:pPr marL="0" indent="0">
              <a:buNone/>
            </a:pPr>
            <a:r>
              <a:rPr lang="pl-PL" dirty="0" smtClean="0"/>
              <a:t>5. Terenowa jednostka organizacyjna uzyskuje osobowość prawną i może rozpocząć działalność po wpisie do Krajowego Rejestru Sądowego.</a:t>
            </a:r>
          </a:p>
          <a:p>
            <a:pPr marL="0" indent="0">
              <a:buNone/>
            </a:pPr>
            <a:endParaRPr lang="pl-PL" dirty="0" smtClean="0"/>
          </a:p>
          <a:p>
            <a:pPr marL="0" indent="0">
              <a:buNone/>
            </a:pPr>
            <a:r>
              <a:rPr lang="pl-PL" dirty="0" smtClean="0"/>
              <a:t>6. Z chwilą wykreślenia z Krajowego Rejestru Sądowego terenowej jednostki organizacyjnej z osobowością prawną traci ona osobowość prawną, a stowarzyszenie wstępuje we wszystkie prawa i obowiązki tej jednostki.</a:t>
            </a:r>
          </a:p>
          <a:p>
            <a:pPr marL="0" indent="0">
              <a:buNone/>
            </a:pPr>
            <a:endParaRPr lang="pl-PL" dirty="0" smtClean="0"/>
          </a:p>
          <a:p>
            <a:pPr marL="0" indent="0">
              <a:buNone/>
            </a:pPr>
            <a:r>
              <a:rPr lang="pl-PL" dirty="0" smtClean="0"/>
              <a:t>7. W przypadku rozwiązania terenowej jednostki organizacyjnej posiadającej osobowość prawną, przeprowadza się jej likwidację. Majątek pozostały po likwidacji pozostaje majątkiem stowarzyszenia. Do likwidacji przepisy art. 36 i art. 37 stosuje się odpowiednio.</a:t>
            </a:r>
            <a:endParaRPr lang="pl-PL" dirty="0"/>
          </a:p>
        </p:txBody>
      </p:sp>
    </p:spTree>
    <p:extLst>
      <p:ext uri="{BB962C8B-B14F-4D97-AF65-F5344CB8AC3E}">
        <p14:creationId xmlns:p14="http://schemas.microsoft.com/office/powerpoint/2010/main" xmlns="" val="1106851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0" indent="0">
              <a:buNone/>
            </a:pPr>
            <a:r>
              <a:rPr lang="pl-PL" dirty="0" smtClean="0"/>
              <a:t>W umowach między stowarzyszeniem a członkiem zarządu oraz w sporach z nim </a:t>
            </a:r>
            <a:r>
              <a:rPr lang="pl-PL" dirty="0" smtClean="0">
                <a:solidFill>
                  <a:srgbClr val="FF0000"/>
                </a:solidFill>
              </a:rPr>
              <a:t>stowarzyszenie reprezentuje członek organu kontroli wewnętrznej wskazany w uchwale tego organu lub pełnomocnik powołany uchwałą walnego zebrania członków </a:t>
            </a:r>
            <a:r>
              <a:rPr lang="pl-PL" dirty="0" smtClean="0"/>
              <a:t>(zebrania delegatów).</a:t>
            </a:r>
            <a:endParaRPr lang="pl-PL" dirty="0"/>
          </a:p>
        </p:txBody>
      </p:sp>
    </p:spTree>
    <p:extLst>
      <p:ext uri="{BB962C8B-B14F-4D97-AF65-F5344CB8AC3E}">
        <p14:creationId xmlns:p14="http://schemas.microsoft.com/office/powerpoint/2010/main" xmlns="" val="2937980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976664"/>
          </a:xfrm>
        </p:spPr>
        <p:txBody>
          <a:bodyPr>
            <a:normAutofit fontScale="77500" lnSpcReduction="20000"/>
          </a:bodyPr>
          <a:lstStyle/>
          <a:p>
            <a:pPr marL="514350" indent="-514350">
              <a:buAutoNum type="arabicPeriod"/>
            </a:pPr>
            <a:r>
              <a:rPr lang="pl-PL" b="1" dirty="0" smtClean="0">
                <a:solidFill>
                  <a:srgbClr val="FF0000"/>
                </a:solidFill>
              </a:rPr>
              <a:t>Stowarzyszenie uzyskuje osobowość prawną i może rozpocząć działalność po wpisie do Krajowego Rejestru Sądowego.</a:t>
            </a:r>
          </a:p>
          <a:p>
            <a:pPr marL="514350" indent="-514350">
              <a:buAutoNum type="arabicPeriod"/>
            </a:pPr>
            <a:endParaRPr lang="pl-PL" b="1" dirty="0" smtClean="0">
              <a:solidFill>
                <a:srgbClr val="FF0000"/>
              </a:solidFill>
            </a:endParaRPr>
          </a:p>
          <a:p>
            <a:pPr marL="514350" indent="-514350">
              <a:buFont typeface="+mj-lt"/>
              <a:buAutoNum type="arabicPeriod"/>
            </a:pPr>
            <a:r>
              <a:rPr lang="pl-PL" dirty="0" smtClean="0"/>
              <a:t>Za czynności niezbędne do rozpoczęcia działalności przez stowarzyszenie dokonane na rzecz stowarzyszenia przed jego wpisem do Krajowego Rejestru Sądowego członkowie zarządu odpowiadają wobec osób trzecich solidarnie. Po wpisie do Krajowego Rejestru Sądowego za zobowiązania wynikające z tych czynności stowarzyszenie odpowiada tak jak za zaciągnięte przez siebie.</a:t>
            </a:r>
          </a:p>
          <a:p>
            <a:pPr marL="514350" indent="-514350">
              <a:buFont typeface="+mj-lt"/>
              <a:buAutoNum type="arabicPeriod"/>
            </a:pPr>
            <a:endParaRPr lang="pl-PL" dirty="0" smtClean="0"/>
          </a:p>
          <a:p>
            <a:pPr marL="514350" indent="-514350">
              <a:buFont typeface="+mj-lt"/>
              <a:buAutoNum type="arabicPeriod"/>
            </a:pPr>
            <a:r>
              <a:rPr lang="pl-PL" dirty="0" smtClean="0"/>
              <a:t>Postępowanie w sprawach o wpis lub zmianę wpisu stowarzyszenia oraz terenowej jednostki organizacyjnej do rejestru stowarzyszeń, innych organizacji społecznych i zawodowych, fundacji oraz samodzielnych publicznych zakładów opieki zdrowotnej Krajowego Rejestru Sądowego </a:t>
            </a:r>
            <a:r>
              <a:rPr lang="pl-PL" b="1" dirty="0" smtClean="0">
                <a:solidFill>
                  <a:srgbClr val="FF0000"/>
                </a:solidFill>
              </a:rPr>
              <a:t>jest wolne od opłat sądowych</a:t>
            </a:r>
            <a:r>
              <a:rPr lang="pl-PL" dirty="0" smtClean="0"/>
              <a:t>.”</a:t>
            </a:r>
            <a:endParaRPr lang="pl-PL" dirty="0"/>
          </a:p>
        </p:txBody>
      </p:sp>
    </p:spTree>
    <p:extLst>
      <p:ext uri="{BB962C8B-B14F-4D97-AF65-F5344CB8AC3E}">
        <p14:creationId xmlns:p14="http://schemas.microsoft.com/office/powerpoint/2010/main" xmlns="" val="2713227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505475"/>
          </a:xfrm>
        </p:spPr>
        <p:txBody>
          <a:bodyPr>
            <a:normAutofit fontScale="92500" lnSpcReduction="20000"/>
          </a:bodyPr>
          <a:lstStyle/>
          <a:p>
            <a:pPr marL="514350" indent="-514350">
              <a:buFont typeface="+mj-lt"/>
              <a:buAutoNum type="arabicPeriod"/>
            </a:pPr>
            <a:r>
              <a:rPr lang="pl-PL" dirty="0" smtClean="0"/>
              <a:t>Organ nadzorujący sprawuje nadzór nad działalnością stowarzyszeń wyłącznie w zakresie zgodności ich działania z przepisami prawa i postanowieniami statutu.</a:t>
            </a:r>
          </a:p>
          <a:p>
            <a:pPr marL="514350" indent="-514350">
              <a:buFont typeface="+mj-lt"/>
              <a:buAutoNum type="arabicPeriod"/>
            </a:pPr>
            <a:endParaRPr lang="pl-PL" dirty="0" smtClean="0"/>
          </a:p>
          <a:p>
            <a:pPr marL="514350" indent="-514350">
              <a:buFont typeface="+mj-lt"/>
              <a:buAutoNum type="arabicPeriod"/>
            </a:pPr>
            <a:r>
              <a:rPr lang="pl-PL" dirty="0" smtClean="0"/>
              <a:t>Organ nadzorujący ma prawo w wyznaczonym terminie żądać:</a:t>
            </a:r>
          </a:p>
          <a:p>
            <a:pPr marL="914400" lvl="1" indent="-514350">
              <a:buFont typeface="+mj-lt"/>
              <a:buAutoNum type="arabicPeriod"/>
            </a:pPr>
            <a:r>
              <a:rPr lang="pl-PL" dirty="0" smtClean="0"/>
              <a:t>dostarczenia przez zarząd stowarzyszenia odpisów uchwał walnego zebrania członków (zebrania delegatów),</a:t>
            </a:r>
          </a:p>
          <a:p>
            <a:pPr marL="914400" lvl="1" indent="-514350">
              <a:buFont typeface="+mj-lt"/>
              <a:buAutoNum type="arabicPeriod"/>
            </a:pPr>
            <a:r>
              <a:rPr lang="pl-PL" dirty="0" smtClean="0"/>
              <a:t>niezbędnych wyjaśnień od władz stowarzyszenia.</a:t>
            </a:r>
          </a:p>
          <a:p>
            <a:pPr marL="914400" lvl="1" indent="-514350">
              <a:buFont typeface="+mj-lt"/>
              <a:buAutoNum type="arabicPeriod"/>
            </a:pPr>
            <a:endParaRPr lang="pl-PL" dirty="0" smtClean="0"/>
          </a:p>
          <a:p>
            <a:pPr marL="514350" indent="-514350">
              <a:buFont typeface="+mj-lt"/>
              <a:buAutoNum type="arabicPeriod"/>
            </a:pPr>
            <a:r>
              <a:rPr lang="pl-PL" dirty="0" smtClean="0"/>
              <a:t>Organ nadzorujący jest obowiązany wskazać uzasadnienie żądań, o których mowa w ust. 2.</a:t>
            </a:r>
            <a:endParaRPr lang="pl-PL" dirty="0"/>
          </a:p>
        </p:txBody>
      </p:sp>
    </p:spTree>
    <p:extLst>
      <p:ext uri="{BB962C8B-B14F-4D97-AF65-F5344CB8AC3E}">
        <p14:creationId xmlns:p14="http://schemas.microsoft.com/office/powerpoint/2010/main" xmlns="" val="3829360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145435"/>
          </a:xfrm>
        </p:spPr>
        <p:txBody>
          <a:bodyPr>
            <a:normAutofit/>
          </a:bodyPr>
          <a:lstStyle/>
          <a:p>
            <a:r>
              <a:rPr lang="pl-PL" dirty="0" smtClean="0"/>
              <a:t>W przypadku niezastosowania się stowarzyszenia do żądań określonych w art. 25 ust. 2 sąd, na wniosek organu nadzorującego, może nałożyć grzywnę w wysokości jednorazowo </a:t>
            </a:r>
            <a:r>
              <a:rPr lang="pl-PL" b="1" dirty="0" smtClean="0">
                <a:solidFill>
                  <a:srgbClr val="FF0000"/>
                </a:solidFill>
              </a:rPr>
              <a:t>nieprzekraczającej 5 000 zł.</a:t>
            </a:r>
          </a:p>
          <a:p>
            <a:r>
              <a:rPr lang="pl-PL" dirty="0" smtClean="0"/>
              <a:t> Od grzywny można zwolnić, jeżeli po jej wymierzeniu stowarzyszenie niezwłocznie zastosuje się do żądań organu nadzorującego. Stowarzyszenie, w terminie 7 dni, może wystąpić do sądu o zwolnienie od grzywny.”;</a:t>
            </a:r>
            <a:endParaRPr lang="pl-PL" dirty="0"/>
          </a:p>
        </p:txBody>
      </p:sp>
    </p:spTree>
    <p:extLst>
      <p:ext uri="{BB962C8B-B14F-4D97-AF65-F5344CB8AC3E}">
        <p14:creationId xmlns:p14="http://schemas.microsoft.com/office/powerpoint/2010/main" xmlns="" val="405740320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1574</Words>
  <Application>Microsoft Office PowerPoint</Application>
  <PresentationFormat>Pokaz na ekranie (4:3)</PresentationFormat>
  <Paragraphs>74</Paragraphs>
  <Slides>18</Slides>
  <Notes>0</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Motyw pakietu Office</vt:lpstr>
      <vt:lpstr>Zmiany w ustawie o stowarzyszeniach</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BM</dc:creator>
  <cp:lastModifiedBy>a.skrzypska</cp:lastModifiedBy>
  <cp:revision>5</cp:revision>
  <dcterms:created xsi:type="dcterms:W3CDTF">2015-11-21T08:51:15Z</dcterms:created>
  <dcterms:modified xsi:type="dcterms:W3CDTF">2015-11-27T10:36:24Z</dcterms:modified>
  <cp:contentStatus>Wersja ostateczna</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