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8E83-3C82-4395-8C74-C71521665EDC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3E5-CB1B-4D41-ACDB-6F6056785A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2095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8E83-3C82-4395-8C74-C71521665EDC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3E5-CB1B-4D41-ACDB-6F6056785A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8572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8E83-3C82-4395-8C74-C71521665EDC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3E5-CB1B-4D41-ACDB-6F6056785A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5648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8E83-3C82-4395-8C74-C71521665EDC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3E5-CB1B-4D41-ACDB-6F6056785A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7620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8E83-3C82-4395-8C74-C71521665EDC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3E5-CB1B-4D41-ACDB-6F6056785A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202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8E83-3C82-4395-8C74-C71521665EDC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3E5-CB1B-4D41-ACDB-6F6056785A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2832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8E83-3C82-4395-8C74-C71521665EDC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3E5-CB1B-4D41-ACDB-6F6056785A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7846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8E83-3C82-4395-8C74-C71521665EDC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3E5-CB1B-4D41-ACDB-6F6056785A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3045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8E83-3C82-4395-8C74-C71521665EDC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3E5-CB1B-4D41-ACDB-6F6056785A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6800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8E83-3C82-4395-8C74-C71521665EDC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3E5-CB1B-4D41-ACDB-6F6056785A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8379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8E83-3C82-4395-8C74-C71521665EDC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B3E5-CB1B-4D41-ACDB-6F6056785A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8586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98E83-3C82-4395-8C74-C71521665EDC}" type="datetimeFigureOut">
              <a:rPr lang="pl-PL" smtClean="0"/>
              <a:pPr/>
              <a:t>2015-11-27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0B3E5-CB1B-4D41-ACDB-6F6056785A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8683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Pomorski System Wsparcia i Współpracy Organizacji Pozarządowych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pl-PL" dirty="0"/>
              <a:t>c</a:t>
            </a:r>
            <a:r>
              <a:rPr lang="pl-PL" smtClean="0"/>
              <a:t>ele</a:t>
            </a:r>
            <a:r>
              <a:rPr lang="pl-PL" dirty="0" smtClean="0"/>
              <a:t>, narzędzie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223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KOMUNIKACJA SPOŁECZNA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CEL GŁÓWNY:</a:t>
            </a:r>
          </a:p>
          <a:p>
            <a:r>
              <a:rPr lang="pl-PL" dirty="0" smtClean="0"/>
              <a:t>Podniesienie jakości komunikowania o działaniach społecznych.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CELE SZCZEGÓŁOWE:</a:t>
            </a:r>
          </a:p>
          <a:p>
            <a:r>
              <a:rPr lang="pl-PL" dirty="0" smtClean="0"/>
              <a:t>Zwiększenie wiedzy i umiejętności osób działających w organizacjach pozarządowych w zakresie skutecznej współpracy z mediami</a:t>
            </a:r>
          </a:p>
          <a:p>
            <a:r>
              <a:rPr lang="pl-PL" dirty="0" smtClean="0"/>
              <a:t>Zwiększenie efektywności przepływu informacji między organizacjami pozarządowymi a mediami</a:t>
            </a:r>
          </a:p>
          <a:p>
            <a:r>
              <a:rPr lang="pl-PL" dirty="0" smtClean="0"/>
              <a:t>Zwiększenie wiedzy środowiska dziennikarskiego na temat specyfiki działania trzeciego sektora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2452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NARZĘDZIA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pl-PL" dirty="0" smtClean="0"/>
              <a:t>Powiatowe Centra Informacyjne dla mediów</a:t>
            </a:r>
          </a:p>
          <a:p>
            <a:r>
              <a:rPr lang="pl-PL" dirty="0" smtClean="0"/>
              <a:t>Szkolenia dla </a:t>
            </a:r>
            <a:r>
              <a:rPr lang="pl-PL" dirty="0" err="1" smtClean="0"/>
              <a:t>ngo</a:t>
            </a:r>
            <a:endParaRPr lang="pl-PL" dirty="0" smtClean="0"/>
          </a:p>
          <a:p>
            <a:r>
              <a:rPr lang="pl-PL" dirty="0" smtClean="0"/>
              <a:t>Szkolenia dla dziennikarzy</a:t>
            </a:r>
          </a:p>
          <a:p>
            <a:r>
              <a:rPr lang="pl-PL" dirty="0" smtClean="0"/>
              <a:t> Program praktyk dziennikarskich w </a:t>
            </a:r>
            <a:r>
              <a:rPr lang="pl-PL" dirty="0" err="1" smtClean="0"/>
              <a:t>ngo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00829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WSPÓŁPRACA Z BIZNESEM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CELE:</a:t>
            </a:r>
          </a:p>
          <a:p>
            <a:endParaRPr lang="pl-PL" dirty="0" smtClean="0"/>
          </a:p>
          <a:p>
            <a:r>
              <a:rPr lang="pl-PL" dirty="0" smtClean="0"/>
              <a:t>Zwiększenie wiedzy i umiejętności organizacji w zakresie budowania ofert, sprzedaży usług/ produktów</a:t>
            </a:r>
          </a:p>
          <a:p>
            <a:r>
              <a:rPr lang="pl-PL" dirty="0" smtClean="0"/>
              <a:t>Podniesienie wśród organizacji i biznesu świadomości społecznie odpowiedzialnego terytorium</a:t>
            </a:r>
          </a:p>
          <a:p>
            <a:r>
              <a:rPr lang="pl-PL" dirty="0" smtClean="0"/>
              <a:t>Zwiększenie przestrzeni dialogu poprzez sieci wymiany dóbr, model współpracy biznesu z organizacjami pozarządowymi</a:t>
            </a:r>
          </a:p>
          <a:p>
            <a:r>
              <a:rPr lang="pl-PL" dirty="0" smtClean="0"/>
              <a:t>Niwelowanie stereotypowego postrzegania poszczególnych sektorów</a:t>
            </a:r>
          </a:p>
          <a:p>
            <a:r>
              <a:rPr lang="pl-PL" dirty="0" smtClean="0"/>
              <a:t>Zwiększenie poziomu kompetencji w zakresie budowania długoterminowej oferty współpracy  z biznesem, konsultowania tej oferty z biznesem (dialog)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70935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mtClean="0"/>
              <a:t>NARZĘDZIA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Sieć mentorów, ambasadorów współpracy, forum mentorów</a:t>
            </a:r>
          </a:p>
          <a:p>
            <a:r>
              <a:rPr lang="pl-PL" dirty="0" smtClean="0"/>
              <a:t>Forum Inicjowania Rozwoju</a:t>
            </a:r>
          </a:p>
          <a:p>
            <a:r>
              <a:rPr lang="pl-PL" dirty="0" smtClean="0"/>
              <a:t>Platforma Firm Odpowiedzialnych Społecznie</a:t>
            </a:r>
          </a:p>
          <a:p>
            <a:r>
              <a:rPr lang="pl-PL" dirty="0" smtClean="0"/>
              <a:t>Pomorski Klaster Ekonomii Społecznej</a:t>
            </a:r>
          </a:p>
          <a:p>
            <a:r>
              <a:rPr lang="pl-PL" dirty="0" smtClean="0"/>
              <a:t>Pomorskie Forum Odpowiedzialnego Biznesu</a:t>
            </a:r>
          </a:p>
          <a:p>
            <a:r>
              <a:rPr lang="pl-PL" dirty="0" smtClean="0"/>
              <a:t>Pomorskie Forum Darczyńców</a:t>
            </a:r>
          </a:p>
          <a:p>
            <a:r>
              <a:rPr lang="pl-PL" dirty="0" smtClean="0"/>
              <a:t>Prezesi Wolontariusze</a:t>
            </a:r>
          </a:p>
          <a:p>
            <a:r>
              <a:rPr lang="pl-PL" dirty="0" smtClean="0"/>
              <a:t>Wolontariat Pracowniczy</a:t>
            </a:r>
          </a:p>
          <a:p>
            <a:r>
              <a:rPr lang="pl-PL" dirty="0" smtClean="0"/>
              <a:t>Lokalne Fora Międzysektorowe</a:t>
            </a:r>
          </a:p>
          <a:p>
            <a:r>
              <a:rPr lang="pl-PL" dirty="0" smtClean="0"/>
              <a:t>Model partnerstwa </a:t>
            </a:r>
            <a:r>
              <a:rPr lang="pl-PL" dirty="0" err="1" smtClean="0"/>
              <a:t>prywatno</a:t>
            </a:r>
            <a:r>
              <a:rPr lang="pl-PL" dirty="0" smtClean="0"/>
              <a:t>- społecznego</a:t>
            </a:r>
          </a:p>
          <a:p>
            <a:r>
              <a:rPr lang="pl-PL" dirty="0" smtClean="0"/>
              <a:t>Konkurs firma zaangażowana społecznie</a:t>
            </a:r>
          </a:p>
          <a:p>
            <a:r>
              <a:rPr lang="pl-PL" dirty="0" smtClean="0"/>
              <a:t>Znak Dobrej Roboty</a:t>
            </a:r>
          </a:p>
          <a:p>
            <a:r>
              <a:rPr lang="pl-PL" dirty="0" smtClean="0"/>
              <a:t>Innowacyjne instrumenty współpracy finansowej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391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dirty="0" smtClean="0"/>
              <a:t>OBSZAR: WSPÓŁPRACA Z SAMORZĄDEM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CELE OGÓLNE</a:t>
            </a:r>
          </a:p>
          <a:p>
            <a:r>
              <a:rPr lang="pl-PL" dirty="0" smtClean="0"/>
              <a:t>Wzmocnienie niezależności sektora pozarządowego w zakresie finansowym, organizacyjnym, merytorycznym w relacjach z partnerem samorządowym</a:t>
            </a:r>
          </a:p>
          <a:p>
            <a:r>
              <a:rPr lang="pl-PL" dirty="0" smtClean="0"/>
              <a:t>Podniesienie jakości realizacji zadań publicznych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CELE SZCZEGÓŁOWE</a:t>
            </a:r>
          </a:p>
          <a:p>
            <a:r>
              <a:rPr lang="pl-PL" dirty="0" smtClean="0"/>
              <a:t> Podniesienie wiedzy i umiejętności budowania relacji związanych z modelem współpracy</a:t>
            </a:r>
          </a:p>
          <a:p>
            <a:r>
              <a:rPr lang="pl-PL" dirty="0" smtClean="0"/>
              <a:t>Znaczący (skokowy) wzrost poziomu i zakresu współpracy finansowej</a:t>
            </a:r>
          </a:p>
          <a:p>
            <a:r>
              <a:rPr lang="pl-PL" dirty="0" smtClean="0"/>
              <a:t>Wzmocnienie infrastruktury współpracy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4484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kern="150" dirty="0" smtClean="0">
                <a:effectLst/>
                <a:latin typeface="Times New Roman"/>
                <a:ea typeface="Lucida Sans Unicode"/>
                <a:cs typeface="Mangal"/>
              </a:rPr>
              <a:t>NAZWA NARZĘDZIA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64689875"/>
              </p:ext>
            </p:extLst>
          </p:nvPr>
        </p:nvGraphicFramePr>
        <p:xfrm>
          <a:off x="539553" y="1600200"/>
          <a:ext cx="8136903" cy="4590525"/>
        </p:xfrm>
        <a:graphic>
          <a:graphicData uri="http://schemas.openxmlformats.org/drawingml/2006/table">
            <a:tbl>
              <a:tblPr/>
              <a:tblGrid>
                <a:gridCol w="8136903"/>
              </a:tblGrid>
              <a:tr h="235836">
                <a:tc>
                  <a:txBody>
                    <a:bodyPr/>
                    <a:lstStyle/>
                    <a:p>
                      <a:pPr marL="9525">
                        <a:spcAft>
                          <a:spcPts val="0"/>
                        </a:spcAft>
                      </a:pPr>
                      <a:r>
                        <a:rPr lang="pl-PL" sz="2000" kern="150" dirty="0">
                          <a:effectLst/>
                          <a:latin typeface="Times New Roman"/>
                          <a:ea typeface="Lucida Sans Unicode"/>
                          <a:cs typeface="Mangal"/>
                        </a:rPr>
                        <a:t>Pomorska Szkoła </a:t>
                      </a:r>
                      <a:r>
                        <a:rPr lang="pl-PL" sz="2000" kern="150" dirty="0" smtClean="0">
                          <a:effectLst/>
                          <a:latin typeface="Times New Roman"/>
                          <a:ea typeface="Lucida Sans Unicode"/>
                          <a:cs typeface="Mangal"/>
                        </a:rPr>
                        <a:t>Partnerstwa</a:t>
                      </a:r>
                      <a:endParaRPr lang="pl-PL" sz="2000" kern="1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9525">
                        <a:spcAft>
                          <a:spcPts val="0"/>
                        </a:spcAft>
                      </a:pPr>
                      <a:r>
                        <a:rPr lang="pl-PL" sz="2000" kern="150">
                          <a:effectLst/>
                          <a:latin typeface="Times New Roman"/>
                          <a:ea typeface="Lucida Sans Unicode"/>
                          <a:cs typeface="Mangal"/>
                        </a:rPr>
                        <a:t>Niezbędnik NGO dla JST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32">
                <a:tc>
                  <a:txBody>
                    <a:bodyPr/>
                    <a:lstStyle/>
                    <a:p>
                      <a:pPr marL="9525">
                        <a:spcAft>
                          <a:spcPts val="0"/>
                        </a:spcAft>
                      </a:pPr>
                      <a:r>
                        <a:rPr lang="pl-PL" sz="2000" kern="150">
                          <a:effectLst/>
                          <a:latin typeface="Times New Roman"/>
                          <a:ea typeface="Lucida Sans Unicode"/>
                          <a:cs typeface="Mangal"/>
                        </a:rPr>
                        <a:t>Portal z forum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24">
                <a:tc>
                  <a:txBody>
                    <a:bodyPr/>
                    <a:lstStyle/>
                    <a:p>
                      <a:pPr marL="9525">
                        <a:spcAft>
                          <a:spcPts val="0"/>
                        </a:spcAft>
                      </a:pPr>
                      <a:r>
                        <a:rPr lang="pl-PL" sz="2000" kern="150">
                          <a:effectLst/>
                          <a:latin typeface="Times New Roman"/>
                          <a:ea typeface="Lucida Sans Unicode"/>
                          <a:cs typeface="Mangal"/>
                        </a:rPr>
                        <a:t>Narzędzia diagnozowania obszarów	współpracy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80">
                <a:tc>
                  <a:txBody>
                    <a:bodyPr/>
                    <a:lstStyle/>
                    <a:p>
                      <a:pPr marL="9525">
                        <a:spcAft>
                          <a:spcPts val="0"/>
                        </a:spcAft>
                      </a:pPr>
                      <a:r>
                        <a:rPr lang="pl-PL" sz="2000" kern="150">
                          <a:effectLst/>
                          <a:latin typeface="Times New Roman"/>
                          <a:ea typeface="Lucida Sans Unicode"/>
                          <a:cs typeface="Mangal"/>
                        </a:rPr>
                        <a:t>Zintegrowany system finansowania inicjatyw społecznych i obywatelskich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325">
                <a:tc>
                  <a:txBody>
                    <a:bodyPr/>
                    <a:lstStyle/>
                    <a:p>
                      <a:pPr marL="9525" algn="just">
                        <a:spcAft>
                          <a:spcPts val="0"/>
                        </a:spcAft>
                      </a:pPr>
                      <a:r>
                        <a:rPr lang="pl-PL" sz="2000" kern="150">
                          <a:effectLst/>
                          <a:latin typeface="Times New Roman"/>
                          <a:ea typeface="Lucida Sans Unicode"/>
                          <a:cs typeface="Mangal"/>
                        </a:rPr>
                        <a:t>Program stypendialny dla pomorskich liderów i liderek społecznych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kern="150">
                          <a:effectLst/>
                          <a:latin typeface="Times New Roman"/>
                          <a:ea typeface="Lucida Sans Unicode"/>
                          <a:cs typeface="Mangal"/>
                        </a:rPr>
                        <a:t>Fundusz wkładów własnych oraz pożyczkowy dla organizacji pozarządowych realizujących zadania z zakresu integracji europejskiej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kern="150">
                          <a:effectLst/>
                          <a:latin typeface="Times New Roman"/>
                          <a:ea typeface="Lucida Sans Unicode"/>
                          <a:cs typeface="Mangal"/>
                        </a:rPr>
                        <a:t>Promesa Marszałka Województwa Pomorskiego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kern="150">
                          <a:effectLst/>
                          <a:latin typeface="Times New Roman"/>
                          <a:ea typeface="Lucida Sans Unicode"/>
                          <a:cs typeface="Mangal"/>
                        </a:rPr>
                        <a:t>Mechanizm wymiany usług między samorządem a organizacjami pozarządowymi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735">
                <a:tc>
                  <a:txBody>
                    <a:bodyPr/>
                    <a:lstStyle/>
                    <a:p>
                      <a:pPr marL="9525">
                        <a:spcAft>
                          <a:spcPts val="0"/>
                        </a:spcAft>
                      </a:pPr>
                      <a:r>
                        <a:rPr lang="pl-PL" sz="2000" kern="150">
                          <a:effectLst/>
                          <a:latin typeface="Times New Roman"/>
                          <a:ea typeface="Lucida Sans Unicode"/>
                          <a:cs typeface="Mangal"/>
                        </a:rPr>
                        <a:t>Sieć Centrów Wsparcia NGO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2">
                <a:tc>
                  <a:txBody>
                    <a:bodyPr/>
                    <a:lstStyle/>
                    <a:p>
                      <a:pPr marL="9525">
                        <a:spcAft>
                          <a:spcPts val="0"/>
                        </a:spcAft>
                      </a:pPr>
                      <a:r>
                        <a:rPr lang="pl-PL" sz="2000" kern="150" dirty="0">
                          <a:effectLst/>
                          <a:latin typeface="Times New Roman"/>
                          <a:ea typeface="Lucida Sans Unicode"/>
                          <a:cs typeface="Mangal"/>
                        </a:rPr>
                        <a:t>Wojewódzka Sieć Ośrodków Wsparcia Ekonomii Społecznej                        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61">
                <a:tc>
                  <a:txBody>
                    <a:bodyPr/>
                    <a:lstStyle/>
                    <a:p>
                      <a:pPr marL="9525">
                        <a:spcAft>
                          <a:spcPts val="0"/>
                        </a:spcAft>
                      </a:pPr>
                      <a:r>
                        <a:rPr lang="pl-PL" sz="2000" kern="150">
                          <a:effectLst/>
                          <a:latin typeface="Times New Roman"/>
                          <a:ea typeface="Lucida Sans Unicode"/>
                          <a:cs typeface="Mangal"/>
                        </a:rPr>
                        <a:t>Forum pełnomocników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08">
                <a:tc>
                  <a:txBody>
                    <a:bodyPr/>
                    <a:lstStyle/>
                    <a:p>
                      <a:pPr marL="9525">
                        <a:spcAft>
                          <a:spcPts val="0"/>
                        </a:spcAft>
                      </a:pPr>
                      <a:r>
                        <a:rPr lang="pl-PL" sz="2000" kern="150" dirty="0">
                          <a:effectLst/>
                          <a:latin typeface="Times New Roman"/>
                          <a:ea typeface="Lucida Sans Unicode"/>
                          <a:cs typeface="Mangal"/>
                        </a:rPr>
                        <a:t>Sieć organizacji strażniczych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63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>
                <a:effectLst/>
                <a:latin typeface="Times New Roman"/>
                <a:ea typeface="Lucida Sans Unicode"/>
                <a:cs typeface="Mangal"/>
              </a:rPr>
              <a:t>INFRASTRUKTURA TRZECIEGO SEKTORA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pl-PL" b="1" kern="150" dirty="0" smtClean="0">
                <a:effectLst/>
                <a:latin typeface="Times New Roman"/>
                <a:ea typeface="Lucida Sans Unicode"/>
                <a:cs typeface="Mangal"/>
              </a:rPr>
              <a:t>CELE GŁÓWNE</a:t>
            </a:r>
            <a:endParaRPr lang="pl-PL" kern="150" dirty="0" smtClean="0">
              <a:effectLst/>
              <a:latin typeface="Times New Roman"/>
              <a:ea typeface="Lucida Sans Unicode"/>
              <a:cs typeface="Mangal"/>
            </a:endParaRPr>
          </a:p>
          <a:p>
            <a:pPr>
              <a:spcAft>
                <a:spcPts val="0"/>
              </a:spcAft>
            </a:pPr>
            <a:r>
              <a:rPr lang="pl-PL" kern="150" dirty="0" smtClean="0">
                <a:effectLst/>
                <a:latin typeface="Times New Roman"/>
                <a:ea typeface="Lucida Sans Unicode"/>
                <a:cs typeface="Mangal"/>
              </a:rPr>
              <a:t>Wzmocnienie oddziaływania organizacji poprzez poprawę ich funkcjonowania w zakresie merytorycznym i instytucjonalnym</a:t>
            </a:r>
          </a:p>
          <a:p>
            <a:pPr>
              <a:spcAft>
                <a:spcPts val="0"/>
              </a:spcAft>
            </a:pPr>
            <a:r>
              <a:rPr lang="pl-PL" kern="150" dirty="0" smtClean="0">
                <a:effectLst/>
                <a:latin typeface="Times New Roman"/>
                <a:ea typeface="Lucida Sans Unicode"/>
                <a:cs typeface="Mangal"/>
              </a:rPr>
              <a:t>Wzmocnienie potencjału III sektora w budowaniu i realizacji przedsięwzięć partnerskich</a:t>
            </a:r>
          </a:p>
          <a:p>
            <a:pPr marL="0" indent="0">
              <a:spcAft>
                <a:spcPts val="0"/>
              </a:spcAft>
              <a:buNone/>
            </a:pPr>
            <a:endParaRPr lang="pl-PL" kern="150" dirty="0" smtClean="0">
              <a:effectLst/>
              <a:latin typeface="Times New Roman"/>
              <a:ea typeface="Lucida Sans Unicode"/>
              <a:cs typeface="Mangal"/>
            </a:endParaRPr>
          </a:p>
          <a:p>
            <a:pPr>
              <a:spcAft>
                <a:spcPts val="0"/>
              </a:spcAft>
            </a:pPr>
            <a:r>
              <a:rPr lang="pl-PL" b="1" kern="150" dirty="0" smtClean="0">
                <a:effectLst/>
                <a:latin typeface="Times New Roman"/>
                <a:ea typeface="Lucida Sans Unicode"/>
                <a:cs typeface="Mangal"/>
              </a:rPr>
              <a:t>CELE SZCZEGÓŁOWE</a:t>
            </a:r>
            <a:endParaRPr lang="pl-PL" kern="150" dirty="0" smtClean="0">
              <a:effectLst/>
              <a:latin typeface="Times New Roman"/>
              <a:ea typeface="Lucida Sans Unicode"/>
              <a:cs typeface="Mangal"/>
            </a:endParaRPr>
          </a:p>
          <a:p>
            <a:pPr>
              <a:spcAft>
                <a:spcPts val="0"/>
              </a:spcAft>
            </a:pPr>
            <a:r>
              <a:rPr lang="pl-PL" kern="150" dirty="0" smtClean="0">
                <a:effectLst/>
                <a:latin typeface="Times New Roman"/>
                <a:ea typeface="Lucida Sans Unicode"/>
                <a:cs typeface="Mangal"/>
              </a:rPr>
              <a:t>Rozbudowa wystandaryzowanej sieci wsparcia i integracja działań</a:t>
            </a:r>
          </a:p>
          <a:p>
            <a:pPr>
              <a:spcAft>
                <a:spcPts val="0"/>
              </a:spcAft>
            </a:pPr>
            <a:r>
              <a:rPr lang="pl-PL" kern="150" dirty="0" smtClean="0">
                <a:effectLst/>
                <a:latin typeface="Times New Roman"/>
                <a:ea typeface="Lucida Sans Unicode"/>
                <a:cs typeface="Mangal"/>
              </a:rPr>
              <a:t>Poszerzenie dostępu do nowoczesnej bazy technicznej (indywidualnie i zbiorowo)</a:t>
            </a:r>
          </a:p>
          <a:p>
            <a:pPr>
              <a:spcAft>
                <a:spcPts val="0"/>
              </a:spcAft>
            </a:pPr>
            <a:r>
              <a:rPr lang="pl-PL" kern="150" dirty="0" smtClean="0">
                <a:effectLst/>
                <a:latin typeface="Times New Roman"/>
                <a:ea typeface="Lucida Sans Unicode"/>
                <a:cs typeface="Mangal"/>
              </a:rPr>
              <a:t>Wzmocnienie wsparcia w budowaniu i realizacji przedsięwzięć partnerskich</a:t>
            </a:r>
          </a:p>
          <a:p>
            <a:pPr>
              <a:spcAft>
                <a:spcPts val="0"/>
              </a:spcAft>
            </a:pPr>
            <a:r>
              <a:rPr lang="pl-PL" kern="150" dirty="0" smtClean="0">
                <a:effectLst/>
                <a:latin typeface="Times New Roman"/>
                <a:ea typeface="Lucida Sans Unicode"/>
                <a:cs typeface="Mangal"/>
              </a:rPr>
              <a:t>Wzmocnienie organizacji pozarządowych w zakresie ich potencjału i aktywności wewnętrznej skierowanej na skuteczne rozwiązywanie problemów społecznych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7478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Narzędzia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10061212"/>
              </p:ext>
            </p:extLst>
          </p:nvPr>
        </p:nvGraphicFramePr>
        <p:xfrm>
          <a:off x="539552" y="1600200"/>
          <a:ext cx="8208912" cy="264376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08912"/>
              </a:tblGrid>
              <a:tr h="820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3200" kern="150" dirty="0">
                          <a:effectLst/>
                        </a:rPr>
                        <a:t>Katalog zintegrowanych usług wsparcia</a:t>
                      </a:r>
                      <a:endParaRPr lang="pl-PL" sz="3200" kern="1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0" marR="0" marT="0" marB="0"/>
                </a:tc>
              </a:tr>
              <a:tr h="8477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3200" kern="150" dirty="0">
                          <a:effectLst/>
                        </a:rPr>
                        <a:t>Lokalne partnerstwa (realizator usług wsparcia)</a:t>
                      </a:r>
                      <a:endParaRPr lang="pl-PL" sz="3200" kern="1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0" marR="0" marT="0" marB="0"/>
                </a:tc>
              </a:tr>
              <a:tr h="887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3200" kern="150" dirty="0">
                          <a:effectLst/>
                        </a:rPr>
                        <a:t>Program wzmacniania organizacji infrastrukturalnych</a:t>
                      </a:r>
                      <a:endParaRPr lang="pl-PL" sz="3200" kern="1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212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REPREZENTACJA TRZECIEGO SEKTORA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CELE</a:t>
            </a:r>
          </a:p>
          <a:p>
            <a:r>
              <a:rPr lang="pl-PL" dirty="0" smtClean="0"/>
              <a:t>Wzmocnienie procesów integracji w środowisku organizacji pozarządowych (liczba wspólnych inicjatyw/ projektów, liczba powstałych związków/ federacji/ koalicji/ klastrów, liczba  </a:t>
            </a:r>
            <a:r>
              <a:rPr lang="pl-PL" dirty="0" err="1" smtClean="0"/>
              <a:t>ngo</a:t>
            </a:r>
            <a:r>
              <a:rPr lang="pl-PL" dirty="0" smtClean="0"/>
              <a:t>- uczestników wspólnych wydarzeń)</a:t>
            </a:r>
          </a:p>
          <a:p>
            <a:r>
              <a:rPr lang="pl-PL" dirty="0" smtClean="0"/>
              <a:t>Wzmocnienie autorytetu/ uznania siły reprezentacji organizacji pozarządowych (liczba </a:t>
            </a:r>
            <a:r>
              <a:rPr lang="pl-PL" dirty="0" err="1" smtClean="0"/>
              <a:t>ngo</a:t>
            </a:r>
            <a:r>
              <a:rPr lang="pl-PL" dirty="0" smtClean="0"/>
              <a:t> biorących udział w wyborach, liczba programów/ dokumentów/ ciał, w których reprezentacja jest obecna,  liczba </a:t>
            </a:r>
            <a:r>
              <a:rPr lang="pl-PL" dirty="0" err="1" smtClean="0"/>
              <a:t>ngo</a:t>
            </a:r>
            <a:r>
              <a:rPr lang="pl-PL" dirty="0" smtClean="0"/>
              <a:t> biorących udział w konsultacjach / lokalnie, liczba zmian uznanych w procesie konsultacji, liczba narzędzi w dyspozycji reprezentacji)</a:t>
            </a:r>
          </a:p>
          <a:p>
            <a:r>
              <a:rPr lang="pl-PL" dirty="0" smtClean="0"/>
              <a:t>Wzmocnienie kompetencji rad i członków rad poprzez wypracowane standardy działalności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3532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NARZĘDZIA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Standardy działalności rad organizacji pozarządowych</a:t>
            </a:r>
          </a:p>
          <a:p>
            <a:r>
              <a:rPr lang="pl-PL" dirty="0" smtClean="0"/>
              <a:t>Stały system, edukowania, monitorowania, ewaluacji, informowania w obszarze reprezentacji trzeciego sektora</a:t>
            </a:r>
          </a:p>
          <a:p>
            <a:r>
              <a:rPr lang="pl-PL" dirty="0" smtClean="0"/>
              <a:t>Fundusz wsparcia reprezentacji organizacji pozarządowych</a:t>
            </a:r>
          </a:p>
          <a:p>
            <a:r>
              <a:rPr lang="pl-PL" dirty="0" smtClean="0"/>
              <a:t>Pomorskie Forum Inicjatyw Pozarządowych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8707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AKTYWNOŚĆ OBYWATELSKA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CEL GŁÓWNY:</a:t>
            </a:r>
          </a:p>
          <a:p>
            <a:r>
              <a:rPr lang="pl-PL" dirty="0" smtClean="0"/>
              <a:t>Zwiększanie aktywności obywatelskiej mieszkańców Pomorza poprzez stworzenie kompleksowego systemu wsparcia obywatelskich inicjatyw.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CELE SZCZEGÓŁOWE:</a:t>
            </a:r>
          </a:p>
          <a:p>
            <a:r>
              <a:rPr lang="pl-PL" dirty="0" smtClean="0"/>
              <a:t>Zmiana postrzegania aktywności obywatelskiej</a:t>
            </a:r>
          </a:p>
          <a:p>
            <a:r>
              <a:rPr lang="pl-PL" dirty="0" smtClean="0"/>
              <a:t>Pobudzenie aktywności lokalnej w małych środowiskach i różnych grupach społecznych</a:t>
            </a:r>
          </a:p>
          <a:p>
            <a:r>
              <a:rPr lang="pl-PL" dirty="0" smtClean="0"/>
              <a:t>Wyłanianie i wzmacnianie liderów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69965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Narzędzia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Zintegrowany system finansowania inicjatyw społecznych i obywatelskich</a:t>
            </a:r>
          </a:p>
          <a:p>
            <a:r>
              <a:rPr lang="pl-PL" dirty="0" smtClean="0"/>
              <a:t>Narzędzia współpracy JST z mieszkańcami i mieszkankami: fundusze sołeckie, budżety obywatelskie, inicjatywa lokalna, zespoły dialogu obywatelskiego, konsultacje społeczne</a:t>
            </a:r>
          </a:p>
          <a:p>
            <a:r>
              <a:rPr lang="pl-PL" dirty="0" smtClean="0"/>
              <a:t>Inicjatywy sąsiedzkie i samopomocowe</a:t>
            </a:r>
          </a:p>
          <a:p>
            <a:r>
              <a:rPr lang="pl-PL" dirty="0" smtClean="0"/>
              <a:t>Sieć Centrów Wsparcia NGO (Centra Organizacji Pozarządowych, COP)</a:t>
            </a:r>
          </a:p>
          <a:p>
            <a:r>
              <a:rPr lang="pl-PL" dirty="0" smtClean="0"/>
              <a:t>Szkoły liderów/-</a:t>
            </a:r>
            <a:r>
              <a:rPr lang="pl-PL" dirty="0" err="1" smtClean="0"/>
              <a:t>ek</a:t>
            </a:r>
            <a:endParaRPr lang="pl-PL" dirty="0" smtClean="0"/>
          </a:p>
          <a:p>
            <a:r>
              <a:rPr lang="pl-PL" dirty="0" smtClean="0"/>
              <a:t>Centra Wolontariatu</a:t>
            </a:r>
          </a:p>
          <a:p>
            <a:r>
              <a:rPr lang="pl-PL" dirty="0" smtClean="0"/>
              <a:t>Sieci informacyjne</a:t>
            </a:r>
          </a:p>
          <a:p>
            <a:r>
              <a:rPr lang="pl-PL" dirty="0" smtClean="0"/>
              <a:t>Edukacja obywatelska</a:t>
            </a:r>
          </a:p>
          <a:p>
            <a:r>
              <a:rPr lang="pl-PL" dirty="0" smtClean="0"/>
              <a:t>Badanie kapitału społecznego / aktywności społecznej mieszkańców/</a:t>
            </a:r>
            <a:r>
              <a:rPr lang="pl-PL" dirty="0" err="1" smtClean="0"/>
              <a:t>ek</a:t>
            </a:r>
            <a:r>
              <a:rPr lang="pl-PL" dirty="0" smtClean="0"/>
              <a:t> Pomorza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096445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633</Words>
  <Application>Microsoft Office PowerPoint</Application>
  <PresentationFormat>Pokaz na ekranie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Pomorski System Wsparcia i Współpracy Organizacji Pozarządowych</vt:lpstr>
      <vt:lpstr>OBSZAR: WSPÓŁPRACA Z SAMORZĄDEM</vt:lpstr>
      <vt:lpstr>NAZWA NARZĘDZIA</vt:lpstr>
      <vt:lpstr>INFRASTRUKTURA TRZECIEGO SEKTORA</vt:lpstr>
      <vt:lpstr>Narzędzia</vt:lpstr>
      <vt:lpstr>REPREZENTACJA TRZECIEGO SEKTORA</vt:lpstr>
      <vt:lpstr>NARZĘDZIA </vt:lpstr>
      <vt:lpstr>AKTYWNOŚĆ OBYWATELSKA</vt:lpstr>
      <vt:lpstr>Narzędzia</vt:lpstr>
      <vt:lpstr>KOMUNIKACJA SPOŁECZNA</vt:lpstr>
      <vt:lpstr>NARZĘDZIA</vt:lpstr>
      <vt:lpstr>WSPÓŁPRACA Z BIZNESEM</vt:lpstr>
      <vt:lpstr>NARZĘDZIA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BM</dc:creator>
  <cp:lastModifiedBy>a.skrzypska</cp:lastModifiedBy>
  <cp:revision>3</cp:revision>
  <dcterms:created xsi:type="dcterms:W3CDTF">2015-11-21T09:50:18Z</dcterms:created>
  <dcterms:modified xsi:type="dcterms:W3CDTF">2015-11-27T10:38:43Z</dcterms:modified>
  <cp:contentStatus>Wersja ostateczna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